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16"/>
  </p:notesMasterIdLst>
  <p:sldIdLst>
    <p:sldId id="264" r:id="rId2"/>
    <p:sldId id="277" r:id="rId3"/>
    <p:sldId id="278" r:id="rId4"/>
    <p:sldId id="279" r:id="rId5"/>
    <p:sldId id="280" r:id="rId6"/>
    <p:sldId id="265" r:id="rId7"/>
    <p:sldId id="288" r:id="rId8"/>
    <p:sldId id="266" r:id="rId9"/>
    <p:sldId id="259" r:id="rId10"/>
    <p:sldId id="269" r:id="rId11"/>
    <p:sldId id="268" r:id="rId12"/>
    <p:sldId id="285" r:id="rId13"/>
    <p:sldId id="286" r:id="rId14"/>
    <p:sldId id="287"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19E12A-D656-9140-9C31-D450A2763AE4}" v="5" dt="2023-12-09T21:54:29.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4719"/>
  </p:normalViewPr>
  <p:slideViewPr>
    <p:cSldViewPr snapToGrid="0">
      <p:cViewPr varScale="1">
        <p:scale>
          <a:sx n="78" d="100"/>
          <a:sy n="78" d="100"/>
        </p:scale>
        <p:origin x="9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b="1"/>
              <a:t>Classification by</a:t>
            </a:r>
            <a:r>
              <a:rPr lang="es-CO" b="1" baseline="0"/>
              <a:t> Day of Week</a:t>
            </a:r>
            <a:endParaRPr lang="es-CO"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Hoja7!$A$10</c:f>
              <c:strCache>
                <c:ptCount val="1"/>
                <c:pt idx="0">
                  <c:v>Wednesday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Hoja7!$B$9:$F$9</c:f>
              <c:strCache>
                <c:ptCount val="5"/>
                <c:pt idx="0">
                  <c:v>Rideau Street</c:v>
                </c:pt>
                <c:pt idx="1">
                  <c:v>Queen Elizabeth Driveway</c:v>
                </c:pt>
                <c:pt idx="2">
                  <c:v>Glebe</c:v>
                </c:pt>
                <c:pt idx="3">
                  <c:v>Sandy Hill</c:v>
                </c:pt>
                <c:pt idx="4">
                  <c:v>Greystone Viilage</c:v>
                </c:pt>
              </c:strCache>
            </c:strRef>
          </c:cat>
          <c:val>
            <c:numRef>
              <c:f>Hoja7!$B$10:$F$10</c:f>
              <c:numCache>
                <c:formatCode>General</c:formatCode>
                <c:ptCount val="5"/>
                <c:pt idx="0">
                  <c:v>143</c:v>
                </c:pt>
                <c:pt idx="1">
                  <c:v>153</c:v>
                </c:pt>
                <c:pt idx="2">
                  <c:v>123</c:v>
                </c:pt>
                <c:pt idx="3">
                  <c:v>120</c:v>
                </c:pt>
                <c:pt idx="4">
                  <c:v>124</c:v>
                </c:pt>
              </c:numCache>
            </c:numRef>
          </c:val>
          <c:extLst>
            <c:ext xmlns:c16="http://schemas.microsoft.com/office/drawing/2014/chart" uri="{C3380CC4-5D6E-409C-BE32-E72D297353CC}">
              <c16:uniqueId val="{00000000-5B1A-4A1E-901C-62AAF9921BB1}"/>
            </c:ext>
          </c:extLst>
        </c:ser>
        <c:ser>
          <c:idx val="1"/>
          <c:order val="1"/>
          <c:tx>
            <c:strRef>
              <c:f>Hoja7!$A$11</c:f>
              <c:strCache>
                <c:ptCount val="1"/>
                <c:pt idx="0">
                  <c:v>Thursday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Hoja7!$B$9:$F$9</c:f>
              <c:strCache>
                <c:ptCount val="5"/>
                <c:pt idx="0">
                  <c:v>Rideau Street</c:v>
                </c:pt>
                <c:pt idx="1">
                  <c:v>Queen Elizabeth Driveway</c:v>
                </c:pt>
                <c:pt idx="2">
                  <c:v>Glebe</c:v>
                </c:pt>
                <c:pt idx="3">
                  <c:v>Sandy Hill</c:v>
                </c:pt>
                <c:pt idx="4">
                  <c:v>Greystone Viilage</c:v>
                </c:pt>
              </c:strCache>
            </c:strRef>
          </c:cat>
          <c:val>
            <c:numRef>
              <c:f>Hoja7!$B$11:$F$11</c:f>
              <c:numCache>
                <c:formatCode>General</c:formatCode>
                <c:ptCount val="5"/>
                <c:pt idx="0">
                  <c:v>172</c:v>
                </c:pt>
                <c:pt idx="1">
                  <c:v>123</c:v>
                </c:pt>
                <c:pt idx="2">
                  <c:v>128</c:v>
                </c:pt>
                <c:pt idx="3">
                  <c:v>128</c:v>
                </c:pt>
                <c:pt idx="4">
                  <c:v>115</c:v>
                </c:pt>
              </c:numCache>
            </c:numRef>
          </c:val>
          <c:extLst>
            <c:ext xmlns:c16="http://schemas.microsoft.com/office/drawing/2014/chart" uri="{C3380CC4-5D6E-409C-BE32-E72D297353CC}">
              <c16:uniqueId val="{00000001-5B1A-4A1E-901C-62AAF9921BB1}"/>
            </c:ext>
          </c:extLst>
        </c:ser>
        <c:ser>
          <c:idx val="2"/>
          <c:order val="2"/>
          <c:tx>
            <c:strRef>
              <c:f>Hoja7!$A$12</c:f>
              <c:strCache>
                <c:ptCount val="1"/>
                <c:pt idx="0">
                  <c:v>Friday</c:v>
                </c:pt>
              </c:strCache>
            </c:strRef>
          </c:tx>
          <c:spPr>
            <a:solidFill>
              <a:schemeClr val="accent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Hoja7!$B$9:$F$9</c:f>
              <c:strCache>
                <c:ptCount val="5"/>
                <c:pt idx="0">
                  <c:v>Rideau Street</c:v>
                </c:pt>
                <c:pt idx="1">
                  <c:v>Queen Elizabeth Driveway</c:v>
                </c:pt>
                <c:pt idx="2">
                  <c:v>Glebe</c:v>
                </c:pt>
                <c:pt idx="3">
                  <c:v>Sandy Hill</c:v>
                </c:pt>
                <c:pt idx="4">
                  <c:v>Greystone Viilage</c:v>
                </c:pt>
              </c:strCache>
            </c:strRef>
          </c:cat>
          <c:val>
            <c:numRef>
              <c:f>Hoja7!$B$12:$F$12</c:f>
              <c:numCache>
                <c:formatCode>General</c:formatCode>
                <c:ptCount val="5"/>
                <c:pt idx="0">
                  <c:v>208</c:v>
                </c:pt>
                <c:pt idx="1">
                  <c:v>144</c:v>
                </c:pt>
                <c:pt idx="2">
                  <c:v>152</c:v>
                </c:pt>
                <c:pt idx="3">
                  <c:v>121</c:v>
                </c:pt>
                <c:pt idx="4">
                  <c:v>120</c:v>
                </c:pt>
              </c:numCache>
            </c:numRef>
          </c:val>
          <c:extLst>
            <c:ext xmlns:c16="http://schemas.microsoft.com/office/drawing/2014/chart" uri="{C3380CC4-5D6E-409C-BE32-E72D297353CC}">
              <c16:uniqueId val="{00000002-5B1A-4A1E-901C-62AAF9921BB1}"/>
            </c:ext>
          </c:extLst>
        </c:ser>
        <c:dLbls>
          <c:showLegendKey val="0"/>
          <c:showVal val="0"/>
          <c:showCatName val="0"/>
          <c:showSerName val="0"/>
          <c:showPercent val="0"/>
          <c:showBubbleSize val="0"/>
        </c:dLbls>
        <c:gapWidth val="150"/>
        <c:overlap val="100"/>
        <c:axId val="778042760"/>
        <c:axId val="778039808"/>
      </c:barChart>
      <c:catAx>
        <c:axId val="778042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78039808"/>
        <c:crosses val="autoZero"/>
        <c:auto val="1"/>
        <c:lblAlgn val="ctr"/>
        <c:lblOffset val="100"/>
        <c:noMultiLvlLbl val="0"/>
      </c:catAx>
      <c:valAx>
        <c:axId val="778039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78042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D7D77-CF2E-4900-992D-BFCADDFEA5B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C5DDBD7-9BCC-4011-9272-A32ACA2ECCD5}">
      <dgm:prSet custT="1"/>
      <dgm:spPr/>
      <dgm:t>
        <a:bodyPr/>
        <a:lstStyle/>
        <a:p>
          <a:pPr>
            <a:lnSpc>
              <a:spcPct val="100000"/>
            </a:lnSpc>
          </a:pPr>
          <a:r>
            <a:rPr lang="en-US" sz="1400" b="1" i="0" dirty="0"/>
            <a:t>Project Focus: </a:t>
          </a:r>
          <a:r>
            <a:rPr lang="en-US" sz="1400" b="0" i="0" dirty="0"/>
            <a:t>Ottawa Traffic Collision Data Analysis</a:t>
          </a:r>
          <a:endParaRPr lang="en-US" sz="1400" dirty="0"/>
        </a:p>
      </dgm:t>
    </dgm:pt>
    <dgm:pt modelId="{9C287B7A-D951-4ED3-8472-97D9E1C47DC1}" type="parTrans" cxnId="{44F43038-1E04-44F5-9E9D-F0A6C9E05C07}">
      <dgm:prSet/>
      <dgm:spPr/>
      <dgm:t>
        <a:bodyPr/>
        <a:lstStyle/>
        <a:p>
          <a:endParaRPr lang="en-US" sz="1600"/>
        </a:p>
      </dgm:t>
    </dgm:pt>
    <dgm:pt modelId="{D25692BE-8495-47D8-AFE1-6EAF1A132005}" type="sibTrans" cxnId="{44F43038-1E04-44F5-9E9D-F0A6C9E05C07}">
      <dgm:prSet/>
      <dgm:spPr/>
      <dgm:t>
        <a:bodyPr/>
        <a:lstStyle/>
        <a:p>
          <a:endParaRPr lang="en-US" sz="1600"/>
        </a:p>
      </dgm:t>
    </dgm:pt>
    <dgm:pt modelId="{9E74C02D-9C6A-4004-9C75-DDE8073CE92F}">
      <dgm:prSet custT="1"/>
      <dgm:spPr/>
      <dgm:t>
        <a:bodyPr/>
        <a:lstStyle/>
        <a:p>
          <a:pPr>
            <a:lnSpc>
              <a:spcPct val="100000"/>
            </a:lnSpc>
          </a:pPr>
          <a:r>
            <a:rPr lang="en-US" sz="1400" b="1" i="0" dirty="0"/>
            <a:t>Approach: </a:t>
          </a:r>
          <a:r>
            <a:rPr lang="en-US" sz="1400" b="0" i="0" dirty="0"/>
            <a:t>Temporal analysis of collision data</a:t>
          </a:r>
          <a:endParaRPr lang="en-US" sz="1400" dirty="0"/>
        </a:p>
      </dgm:t>
    </dgm:pt>
    <dgm:pt modelId="{435D7D78-BA03-4EB6-A02B-EE70EDEB2AE0}" type="parTrans" cxnId="{6DE2CC9B-F248-415C-87E1-FA8BEB734CFA}">
      <dgm:prSet/>
      <dgm:spPr/>
      <dgm:t>
        <a:bodyPr/>
        <a:lstStyle/>
        <a:p>
          <a:endParaRPr lang="en-US" sz="1600"/>
        </a:p>
      </dgm:t>
    </dgm:pt>
    <dgm:pt modelId="{B8BD7026-3404-4227-B17E-670955E47A09}" type="sibTrans" cxnId="{6DE2CC9B-F248-415C-87E1-FA8BEB734CFA}">
      <dgm:prSet/>
      <dgm:spPr/>
      <dgm:t>
        <a:bodyPr/>
        <a:lstStyle/>
        <a:p>
          <a:endParaRPr lang="en-US" sz="1600"/>
        </a:p>
      </dgm:t>
    </dgm:pt>
    <dgm:pt modelId="{95D437ED-E89A-488D-B4A4-040509D1CA47}">
      <dgm:prSet custT="1"/>
      <dgm:spPr/>
      <dgm:t>
        <a:bodyPr/>
        <a:lstStyle/>
        <a:p>
          <a:pPr>
            <a:lnSpc>
              <a:spcPct val="100000"/>
            </a:lnSpc>
          </a:pPr>
          <a:r>
            <a:rPr lang="en-US" sz="1400" b="1" i="0" dirty="0"/>
            <a:t>Goal: </a:t>
          </a:r>
          <a:r>
            <a:rPr lang="en-US" sz="1400" b="0" i="0" dirty="0"/>
            <a:t>Develop insights and identify high-risk zones</a:t>
          </a:r>
          <a:endParaRPr lang="en-US" sz="1400" dirty="0"/>
        </a:p>
      </dgm:t>
    </dgm:pt>
    <dgm:pt modelId="{38DA5936-DD04-499A-AD3D-0E0A82DE2CFA}" type="parTrans" cxnId="{58D067A1-3E5A-41F9-B91B-92674CE4333F}">
      <dgm:prSet/>
      <dgm:spPr/>
      <dgm:t>
        <a:bodyPr/>
        <a:lstStyle/>
        <a:p>
          <a:endParaRPr lang="en-US" sz="1600"/>
        </a:p>
      </dgm:t>
    </dgm:pt>
    <dgm:pt modelId="{8E8365DC-9E6A-4F15-BDDC-0EB9672E4050}" type="sibTrans" cxnId="{58D067A1-3E5A-41F9-B91B-92674CE4333F}">
      <dgm:prSet/>
      <dgm:spPr/>
      <dgm:t>
        <a:bodyPr/>
        <a:lstStyle/>
        <a:p>
          <a:endParaRPr lang="en-US" sz="1600"/>
        </a:p>
      </dgm:t>
    </dgm:pt>
    <dgm:pt modelId="{F23A6F09-B885-4804-81F4-91CC4DC484D5}">
      <dgm:prSet custT="1"/>
      <dgm:spPr/>
      <dgm:t>
        <a:bodyPr/>
        <a:lstStyle/>
        <a:p>
          <a:pPr>
            <a:lnSpc>
              <a:spcPct val="100000"/>
            </a:lnSpc>
          </a:pPr>
          <a:r>
            <a:rPr lang="en-US" sz="1400" b="1" i="0" dirty="0"/>
            <a:t>Purpose: </a:t>
          </a:r>
          <a:r>
            <a:rPr lang="en-US" sz="1400" b="0" i="0" dirty="0"/>
            <a:t>Proactive interventions and informed decision-making in traffic safety</a:t>
          </a:r>
          <a:endParaRPr lang="en-US" sz="1400" dirty="0"/>
        </a:p>
      </dgm:t>
    </dgm:pt>
    <dgm:pt modelId="{948F23C3-A2B5-427E-A729-4A0523C2897C}" type="parTrans" cxnId="{2F4C6A40-80DE-493B-9478-1846C936AE28}">
      <dgm:prSet/>
      <dgm:spPr/>
      <dgm:t>
        <a:bodyPr/>
        <a:lstStyle/>
        <a:p>
          <a:endParaRPr lang="en-US" sz="1600"/>
        </a:p>
      </dgm:t>
    </dgm:pt>
    <dgm:pt modelId="{098F260D-8CAA-40CB-938F-BBC160791906}" type="sibTrans" cxnId="{2F4C6A40-80DE-493B-9478-1846C936AE28}">
      <dgm:prSet/>
      <dgm:spPr/>
      <dgm:t>
        <a:bodyPr/>
        <a:lstStyle/>
        <a:p>
          <a:endParaRPr lang="en-US" sz="1600"/>
        </a:p>
      </dgm:t>
    </dgm:pt>
    <dgm:pt modelId="{06E7625E-C9FA-4CB8-8C5A-1BAD08E60C64}">
      <dgm:prSet custT="1"/>
      <dgm:spPr/>
      <dgm:t>
        <a:bodyPr/>
        <a:lstStyle/>
        <a:p>
          <a:pPr>
            <a:lnSpc>
              <a:spcPct val="100000"/>
            </a:lnSpc>
          </a:pPr>
          <a:r>
            <a:rPr lang="en-US" sz="1400" b="1" i="0" dirty="0"/>
            <a:t>Key Outcome: </a:t>
          </a:r>
          <a:r>
            <a:rPr lang="en-US" sz="1400" b="0" i="0" dirty="0"/>
            <a:t>Strengthen traffic safety measures in Ottawa region</a:t>
          </a:r>
          <a:endParaRPr lang="en-US" sz="1400" dirty="0"/>
        </a:p>
      </dgm:t>
    </dgm:pt>
    <dgm:pt modelId="{4DB5C5B0-B09F-4E56-B390-C8300BBCE507}" type="parTrans" cxnId="{DFD5C0C8-709E-489E-BD83-B075374C6048}">
      <dgm:prSet/>
      <dgm:spPr/>
      <dgm:t>
        <a:bodyPr/>
        <a:lstStyle/>
        <a:p>
          <a:endParaRPr lang="en-US" sz="1600"/>
        </a:p>
      </dgm:t>
    </dgm:pt>
    <dgm:pt modelId="{34394C98-F121-4D01-8F99-9618ECD381FE}" type="sibTrans" cxnId="{DFD5C0C8-709E-489E-BD83-B075374C6048}">
      <dgm:prSet/>
      <dgm:spPr/>
      <dgm:t>
        <a:bodyPr/>
        <a:lstStyle/>
        <a:p>
          <a:endParaRPr lang="en-US" sz="1600"/>
        </a:p>
      </dgm:t>
    </dgm:pt>
    <dgm:pt modelId="{5FC4C7CF-A30D-4919-885E-E09712480AF1}" type="pres">
      <dgm:prSet presAssocID="{A2AD7D77-CF2E-4900-992D-BFCADDFEA5BD}" presName="vert0" presStyleCnt="0">
        <dgm:presLayoutVars>
          <dgm:dir/>
          <dgm:animOne val="branch"/>
          <dgm:animLvl val="lvl"/>
        </dgm:presLayoutVars>
      </dgm:prSet>
      <dgm:spPr/>
    </dgm:pt>
    <dgm:pt modelId="{C552B271-C9DE-4960-87E5-45C22C900FFC}" type="pres">
      <dgm:prSet presAssocID="{EC5DDBD7-9BCC-4011-9272-A32ACA2ECCD5}" presName="thickLine" presStyleLbl="alignNode1" presStyleIdx="0" presStyleCnt="5"/>
      <dgm:spPr/>
    </dgm:pt>
    <dgm:pt modelId="{28438261-C2E0-4CC4-90C6-86C696482269}" type="pres">
      <dgm:prSet presAssocID="{EC5DDBD7-9BCC-4011-9272-A32ACA2ECCD5}" presName="horz1" presStyleCnt="0"/>
      <dgm:spPr/>
    </dgm:pt>
    <dgm:pt modelId="{ECB603C1-9032-4E91-B0A6-B35F86481522}" type="pres">
      <dgm:prSet presAssocID="{EC5DDBD7-9BCC-4011-9272-A32ACA2ECCD5}" presName="tx1" presStyleLbl="revTx" presStyleIdx="0" presStyleCnt="5"/>
      <dgm:spPr/>
    </dgm:pt>
    <dgm:pt modelId="{E369F103-F569-431A-9A79-2F13095E698B}" type="pres">
      <dgm:prSet presAssocID="{EC5DDBD7-9BCC-4011-9272-A32ACA2ECCD5}" presName="vert1" presStyleCnt="0"/>
      <dgm:spPr/>
    </dgm:pt>
    <dgm:pt modelId="{F88A6E67-DBB1-4295-B9DD-0C36B926B63C}" type="pres">
      <dgm:prSet presAssocID="{9E74C02D-9C6A-4004-9C75-DDE8073CE92F}" presName="thickLine" presStyleLbl="alignNode1" presStyleIdx="1" presStyleCnt="5"/>
      <dgm:spPr/>
    </dgm:pt>
    <dgm:pt modelId="{0FA0FB74-D70C-46DD-9A4B-00A0F7413D51}" type="pres">
      <dgm:prSet presAssocID="{9E74C02D-9C6A-4004-9C75-DDE8073CE92F}" presName="horz1" presStyleCnt="0"/>
      <dgm:spPr/>
    </dgm:pt>
    <dgm:pt modelId="{C1D1AE96-BA9D-45D6-8FF3-392EA93F99ED}" type="pres">
      <dgm:prSet presAssocID="{9E74C02D-9C6A-4004-9C75-DDE8073CE92F}" presName="tx1" presStyleLbl="revTx" presStyleIdx="1" presStyleCnt="5"/>
      <dgm:spPr/>
    </dgm:pt>
    <dgm:pt modelId="{C0299C3D-4E72-46DC-B491-4A89A6876F03}" type="pres">
      <dgm:prSet presAssocID="{9E74C02D-9C6A-4004-9C75-DDE8073CE92F}" presName="vert1" presStyleCnt="0"/>
      <dgm:spPr/>
    </dgm:pt>
    <dgm:pt modelId="{FBFBE7DE-C1FE-430E-947A-55870DBFAD66}" type="pres">
      <dgm:prSet presAssocID="{95D437ED-E89A-488D-B4A4-040509D1CA47}" presName="thickLine" presStyleLbl="alignNode1" presStyleIdx="2" presStyleCnt="5"/>
      <dgm:spPr/>
    </dgm:pt>
    <dgm:pt modelId="{1177332A-E5F9-4C19-930C-859E2B882FB8}" type="pres">
      <dgm:prSet presAssocID="{95D437ED-E89A-488D-B4A4-040509D1CA47}" presName="horz1" presStyleCnt="0"/>
      <dgm:spPr/>
    </dgm:pt>
    <dgm:pt modelId="{F4206E66-6825-4963-985E-D6A52E9A2B7A}" type="pres">
      <dgm:prSet presAssocID="{95D437ED-E89A-488D-B4A4-040509D1CA47}" presName="tx1" presStyleLbl="revTx" presStyleIdx="2" presStyleCnt="5"/>
      <dgm:spPr/>
    </dgm:pt>
    <dgm:pt modelId="{A0697759-1130-42CE-858D-033B33FB00C7}" type="pres">
      <dgm:prSet presAssocID="{95D437ED-E89A-488D-B4A4-040509D1CA47}" presName="vert1" presStyleCnt="0"/>
      <dgm:spPr/>
    </dgm:pt>
    <dgm:pt modelId="{98439A43-E3ED-4D8E-B6F5-C6156BBEEA63}" type="pres">
      <dgm:prSet presAssocID="{F23A6F09-B885-4804-81F4-91CC4DC484D5}" presName="thickLine" presStyleLbl="alignNode1" presStyleIdx="3" presStyleCnt="5"/>
      <dgm:spPr/>
    </dgm:pt>
    <dgm:pt modelId="{A7C168DE-197D-4EA8-8ED9-6F0633644589}" type="pres">
      <dgm:prSet presAssocID="{F23A6F09-B885-4804-81F4-91CC4DC484D5}" presName="horz1" presStyleCnt="0"/>
      <dgm:spPr/>
    </dgm:pt>
    <dgm:pt modelId="{3AEA8576-A595-4CA1-97EF-DEBDA5506817}" type="pres">
      <dgm:prSet presAssocID="{F23A6F09-B885-4804-81F4-91CC4DC484D5}" presName="tx1" presStyleLbl="revTx" presStyleIdx="3" presStyleCnt="5"/>
      <dgm:spPr/>
    </dgm:pt>
    <dgm:pt modelId="{80AF3283-5A48-4C54-8F74-5CB9629137C0}" type="pres">
      <dgm:prSet presAssocID="{F23A6F09-B885-4804-81F4-91CC4DC484D5}" presName="vert1" presStyleCnt="0"/>
      <dgm:spPr/>
    </dgm:pt>
    <dgm:pt modelId="{50F0470F-1538-48DD-A9E7-9A37C69BAECA}" type="pres">
      <dgm:prSet presAssocID="{06E7625E-C9FA-4CB8-8C5A-1BAD08E60C64}" presName="thickLine" presStyleLbl="alignNode1" presStyleIdx="4" presStyleCnt="5"/>
      <dgm:spPr/>
    </dgm:pt>
    <dgm:pt modelId="{931EBC8D-1511-4C1F-B105-85ABE66BED94}" type="pres">
      <dgm:prSet presAssocID="{06E7625E-C9FA-4CB8-8C5A-1BAD08E60C64}" presName="horz1" presStyleCnt="0"/>
      <dgm:spPr/>
    </dgm:pt>
    <dgm:pt modelId="{562727DD-1331-47BF-8F5E-7A1175247C2B}" type="pres">
      <dgm:prSet presAssocID="{06E7625E-C9FA-4CB8-8C5A-1BAD08E60C64}" presName="tx1" presStyleLbl="revTx" presStyleIdx="4" presStyleCnt="5"/>
      <dgm:spPr/>
    </dgm:pt>
    <dgm:pt modelId="{3C99E7D8-9C88-4394-8936-EBE37A2D9D36}" type="pres">
      <dgm:prSet presAssocID="{06E7625E-C9FA-4CB8-8C5A-1BAD08E60C64}" presName="vert1" presStyleCnt="0"/>
      <dgm:spPr/>
    </dgm:pt>
  </dgm:ptLst>
  <dgm:cxnLst>
    <dgm:cxn modelId="{44F43038-1E04-44F5-9E9D-F0A6C9E05C07}" srcId="{A2AD7D77-CF2E-4900-992D-BFCADDFEA5BD}" destId="{EC5DDBD7-9BCC-4011-9272-A32ACA2ECCD5}" srcOrd="0" destOrd="0" parTransId="{9C287B7A-D951-4ED3-8472-97D9E1C47DC1}" sibTransId="{D25692BE-8495-47D8-AFE1-6EAF1A132005}"/>
    <dgm:cxn modelId="{2F4C6A40-80DE-493B-9478-1846C936AE28}" srcId="{A2AD7D77-CF2E-4900-992D-BFCADDFEA5BD}" destId="{F23A6F09-B885-4804-81F4-91CC4DC484D5}" srcOrd="3" destOrd="0" parTransId="{948F23C3-A2B5-427E-A729-4A0523C2897C}" sibTransId="{098F260D-8CAA-40CB-938F-BBC160791906}"/>
    <dgm:cxn modelId="{117E8560-4B5D-4686-BC06-6A915FA3CB62}" type="presOf" srcId="{06E7625E-C9FA-4CB8-8C5A-1BAD08E60C64}" destId="{562727DD-1331-47BF-8F5E-7A1175247C2B}" srcOrd="0" destOrd="0" presId="urn:microsoft.com/office/officeart/2008/layout/LinedList"/>
    <dgm:cxn modelId="{62E12C67-A65D-4E19-BFA0-373078348069}" type="presOf" srcId="{9E74C02D-9C6A-4004-9C75-DDE8073CE92F}" destId="{C1D1AE96-BA9D-45D6-8FF3-392EA93F99ED}" srcOrd="0" destOrd="0" presId="urn:microsoft.com/office/officeart/2008/layout/LinedList"/>
    <dgm:cxn modelId="{B5CD0968-16BD-4CEE-BCCE-06B1FD1E8EE0}" type="presOf" srcId="{95D437ED-E89A-488D-B4A4-040509D1CA47}" destId="{F4206E66-6825-4963-985E-D6A52E9A2B7A}" srcOrd="0" destOrd="0" presId="urn:microsoft.com/office/officeart/2008/layout/LinedList"/>
    <dgm:cxn modelId="{6DE2CC9B-F248-415C-87E1-FA8BEB734CFA}" srcId="{A2AD7D77-CF2E-4900-992D-BFCADDFEA5BD}" destId="{9E74C02D-9C6A-4004-9C75-DDE8073CE92F}" srcOrd="1" destOrd="0" parTransId="{435D7D78-BA03-4EB6-A02B-EE70EDEB2AE0}" sibTransId="{B8BD7026-3404-4227-B17E-670955E47A09}"/>
    <dgm:cxn modelId="{58D067A1-3E5A-41F9-B91B-92674CE4333F}" srcId="{A2AD7D77-CF2E-4900-992D-BFCADDFEA5BD}" destId="{95D437ED-E89A-488D-B4A4-040509D1CA47}" srcOrd="2" destOrd="0" parTransId="{38DA5936-DD04-499A-AD3D-0E0A82DE2CFA}" sibTransId="{8E8365DC-9E6A-4F15-BDDC-0EB9672E4050}"/>
    <dgm:cxn modelId="{34EBF6AB-9D34-4F2D-8CE8-FC2BE5E0A914}" type="presOf" srcId="{F23A6F09-B885-4804-81F4-91CC4DC484D5}" destId="{3AEA8576-A595-4CA1-97EF-DEBDA5506817}" srcOrd="0" destOrd="0" presId="urn:microsoft.com/office/officeart/2008/layout/LinedList"/>
    <dgm:cxn modelId="{DFD5C0C8-709E-489E-BD83-B075374C6048}" srcId="{A2AD7D77-CF2E-4900-992D-BFCADDFEA5BD}" destId="{06E7625E-C9FA-4CB8-8C5A-1BAD08E60C64}" srcOrd="4" destOrd="0" parTransId="{4DB5C5B0-B09F-4E56-B390-C8300BBCE507}" sibTransId="{34394C98-F121-4D01-8F99-9618ECD381FE}"/>
    <dgm:cxn modelId="{1BE2BEDB-DCC6-4D19-8E88-DBF12E1DD5AC}" type="presOf" srcId="{EC5DDBD7-9BCC-4011-9272-A32ACA2ECCD5}" destId="{ECB603C1-9032-4E91-B0A6-B35F86481522}" srcOrd="0" destOrd="0" presId="urn:microsoft.com/office/officeart/2008/layout/LinedList"/>
    <dgm:cxn modelId="{731870EC-E44C-4F99-8B8C-F049CC1DF4C2}" type="presOf" srcId="{A2AD7D77-CF2E-4900-992D-BFCADDFEA5BD}" destId="{5FC4C7CF-A30D-4919-885E-E09712480AF1}" srcOrd="0" destOrd="0" presId="urn:microsoft.com/office/officeart/2008/layout/LinedList"/>
    <dgm:cxn modelId="{398AC41C-9FC0-4D72-B7F8-711732A3696D}" type="presParOf" srcId="{5FC4C7CF-A30D-4919-885E-E09712480AF1}" destId="{C552B271-C9DE-4960-87E5-45C22C900FFC}" srcOrd="0" destOrd="0" presId="urn:microsoft.com/office/officeart/2008/layout/LinedList"/>
    <dgm:cxn modelId="{202E06BC-EA12-41F7-A170-A632C1DF66E6}" type="presParOf" srcId="{5FC4C7CF-A30D-4919-885E-E09712480AF1}" destId="{28438261-C2E0-4CC4-90C6-86C696482269}" srcOrd="1" destOrd="0" presId="urn:microsoft.com/office/officeart/2008/layout/LinedList"/>
    <dgm:cxn modelId="{9A426306-E99B-4806-BD1C-9BD312FDAE75}" type="presParOf" srcId="{28438261-C2E0-4CC4-90C6-86C696482269}" destId="{ECB603C1-9032-4E91-B0A6-B35F86481522}" srcOrd="0" destOrd="0" presId="urn:microsoft.com/office/officeart/2008/layout/LinedList"/>
    <dgm:cxn modelId="{1D0F97D9-04F2-47E7-B513-F056F8DDCC37}" type="presParOf" srcId="{28438261-C2E0-4CC4-90C6-86C696482269}" destId="{E369F103-F569-431A-9A79-2F13095E698B}" srcOrd="1" destOrd="0" presId="urn:microsoft.com/office/officeart/2008/layout/LinedList"/>
    <dgm:cxn modelId="{4E73A725-3274-4B03-91B8-DDCEC50DDF52}" type="presParOf" srcId="{5FC4C7CF-A30D-4919-885E-E09712480AF1}" destId="{F88A6E67-DBB1-4295-B9DD-0C36B926B63C}" srcOrd="2" destOrd="0" presId="urn:microsoft.com/office/officeart/2008/layout/LinedList"/>
    <dgm:cxn modelId="{FC0BED51-534C-4412-83D7-394425338C5A}" type="presParOf" srcId="{5FC4C7CF-A30D-4919-885E-E09712480AF1}" destId="{0FA0FB74-D70C-46DD-9A4B-00A0F7413D51}" srcOrd="3" destOrd="0" presId="urn:microsoft.com/office/officeart/2008/layout/LinedList"/>
    <dgm:cxn modelId="{043830BB-FAD2-41CE-BC6F-AADD4623D254}" type="presParOf" srcId="{0FA0FB74-D70C-46DD-9A4B-00A0F7413D51}" destId="{C1D1AE96-BA9D-45D6-8FF3-392EA93F99ED}" srcOrd="0" destOrd="0" presId="urn:microsoft.com/office/officeart/2008/layout/LinedList"/>
    <dgm:cxn modelId="{3D2AC66D-6577-46FC-AE8C-2A25B02E31DF}" type="presParOf" srcId="{0FA0FB74-D70C-46DD-9A4B-00A0F7413D51}" destId="{C0299C3D-4E72-46DC-B491-4A89A6876F03}" srcOrd="1" destOrd="0" presId="urn:microsoft.com/office/officeart/2008/layout/LinedList"/>
    <dgm:cxn modelId="{CE19E523-B0BF-420A-9A08-75DE04DB39CA}" type="presParOf" srcId="{5FC4C7CF-A30D-4919-885E-E09712480AF1}" destId="{FBFBE7DE-C1FE-430E-947A-55870DBFAD66}" srcOrd="4" destOrd="0" presId="urn:microsoft.com/office/officeart/2008/layout/LinedList"/>
    <dgm:cxn modelId="{7D6C7E36-ABC7-4183-8A92-0E8C7767F258}" type="presParOf" srcId="{5FC4C7CF-A30D-4919-885E-E09712480AF1}" destId="{1177332A-E5F9-4C19-930C-859E2B882FB8}" srcOrd="5" destOrd="0" presId="urn:microsoft.com/office/officeart/2008/layout/LinedList"/>
    <dgm:cxn modelId="{F79C248C-C9E3-40B7-94F8-7499FD56D39B}" type="presParOf" srcId="{1177332A-E5F9-4C19-930C-859E2B882FB8}" destId="{F4206E66-6825-4963-985E-D6A52E9A2B7A}" srcOrd="0" destOrd="0" presId="urn:microsoft.com/office/officeart/2008/layout/LinedList"/>
    <dgm:cxn modelId="{1FBD5D07-892B-48C4-A717-5E5DAEC51A14}" type="presParOf" srcId="{1177332A-E5F9-4C19-930C-859E2B882FB8}" destId="{A0697759-1130-42CE-858D-033B33FB00C7}" srcOrd="1" destOrd="0" presId="urn:microsoft.com/office/officeart/2008/layout/LinedList"/>
    <dgm:cxn modelId="{4ACBA8FE-BEE6-492A-A641-0D0818E46B88}" type="presParOf" srcId="{5FC4C7CF-A30D-4919-885E-E09712480AF1}" destId="{98439A43-E3ED-4D8E-B6F5-C6156BBEEA63}" srcOrd="6" destOrd="0" presId="urn:microsoft.com/office/officeart/2008/layout/LinedList"/>
    <dgm:cxn modelId="{E7602C2D-1B9E-4EC7-96BE-FF0997917E26}" type="presParOf" srcId="{5FC4C7CF-A30D-4919-885E-E09712480AF1}" destId="{A7C168DE-197D-4EA8-8ED9-6F0633644589}" srcOrd="7" destOrd="0" presId="urn:microsoft.com/office/officeart/2008/layout/LinedList"/>
    <dgm:cxn modelId="{DF94B4D6-13DD-4734-8F75-E9A39FC2BE16}" type="presParOf" srcId="{A7C168DE-197D-4EA8-8ED9-6F0633644589}" destId="{3AEA8576-A595-4CA1-97EF-DEBDA5506817}" srcOrd="0" destOrd="0" presId="urn:microsoft.com/office/officeart/2008/layout/LinedList"/>
    <dgm:cxn modelId="{3F2DC48A-462E-42D0-AB3F-DD037723F37B}" type="presParOf" srcId="{A7C168DE-197D-4EA8-8ED9-6F0633644589}" destId="{80AF3283-5A48-4C54-8F74-5CB9629137C0}" srcOrd="1" destOrd="0" presId="urn:microsoft.com/office/officeart/2008/layout/LinedList"/>
    <dgm:cxn modelId="{CD4150C7-5E79-4C8C-A68F-66E5AA4B2EC3}" type="presParOf" srcId="{5FC4C7CF-A30D-4919-885E-E09712480AF1}" destId="{50F0470F-1538-48DD-A9E7-9A37C69BAECA}" srcOrd="8" destOrd="0" presId="urn:microsoft.com/office/officeart/2008/layout/LinedList"/>
    <dgm:cxn modelId="{26353C62-C720-4EBC-ADB0-1CE9E7E1B7C0}" type="presParOf" srcId="{5FC4C7CF-A30D-4919-885E-E09712480AF1}" destId="{931EBC8D-1511-4C1F-B105-85ABE66BED94}" srcOrd="9" destOrd="0" presId="urn:microsoft.com/office/officeart/2008/layout/LinedList"/>
    <dgm:cxn modelId="{6C58A656-E116-4E99-8377-8319119EEC7F}" type="presParOf" srcId="{931EBC8D-1511-4C1F-B105-85ABE66BED94}" destId="{562727DD-1331-47BF-8F5E-7A1175247C2B}" srcOrd="0" destOrd="0" presId="urn:microsoft.com/office/officeart/2008/layout/LinedList"/>
    <dgm:cxn modelId="{B78D87DC-9B4A-46E2-894F-C8BB5A9CC2BB}" type="presParOf" srcId="{931EBC8D-1511-4C1F-B105-85ABE66BED94}" destId="{3C99E7D8-9C88-4394-8936-EBE37A2D9D3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2B271-C9DE-4960-87E5-45C22C900FFC}">
      <dsp:nvSpPr>
        <dsp:cNvPr id="0" name=""/>
        <dsp:cNvSpPr/>
      </dsp:nvSpPr>
      <dsp:spPr>
        <a:xfrm>
          <a:off x="0" y="377"/>
          <a:ext cx="68904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B603C1-9032-4E91-B0A6-B35F86481522}">
      <dsp:nvSpPr>
        <dsp:cNvPr id="0" name=""/>
        <dsp:cNvSpPr/>
      </dsp:nvSpPr>
      <dsp:spPr>
        <a:xfrm>
          <a:off x="0" y="377"/>
          <a:ext cx="6890416" cy="61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1" i="0" kern="1200" dirty="0"/>
            <a:t>Project Focus: </a:t>
          </a:r>
          <a:r>
            <a:rPr lang="en-US" sz="1400" b="0" i="0" kern="1200" dirty="0"/>
            <a:t>Ottawa Traffic Collision Data Analysis</a:t>
          </a:r>
          <a:endParaRPr lang="en-US" sz="1400" kern="1200" dirty="0"/>
        </a:p>
      </dsp:txBody>
      <dsp:txXfrm>
        <a:off x="0" y="377"/>
        <a:ext cx="6890416" cy="619041"/>
      </dsp:txXfrm>
    </dsp:sp>
    <dsp:sp modelId="{F88A6E67-DBB1-4295-B9DD-0C36B926B63C}">
      <dsp:nvSpPr>
        <dsp:cNvPr id="0" name=""/>
        <dsp:cNvSpPr/>
      </dsp:nvSpPr>
      <dsp:spPr>
        <a:xfrm>
          <a:off x="0" y="619419"/>
          <a:ext cx="68904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1AE96-BA9D-45D6-8FF3-392EA93F99ED}">
      <dsp:nvSpPr>
        <dsp:cNvPr id="0" name=""/>
        <dsp:cNvSpPr/>
      </dsp:nvSpPr>
      <dsp:spPr>
        <a:xfrm>
          <a:off x="0" y="619419"/>
          <a:ext cx="6890416" cy="61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1" i="0" kern="1200" dirty="0"/>
            <a:t>Approach: </a:t>
          </a:r>
          <a:r>
            <a:rPr lang="en-US" sz="1400" b="0" i="0" kern="1200" dirty="0"/>
            <a:t>Temporal analysis of collision data</a:t>
          </a:r>
          <a:endParaRPr lang="en-US" sz="1400" kern="1200" dirty="0"/>
        </a:p>
      </dsp:txBody>
      <dsp:txXfrm>
        <a:off x="0" y="619419"/>
        <a:ext cx="6890416" cy="619041"/>
      </dsp:txXfrm>
    </dsp:sp>
    <dsp:sp modelId="{FBFBE7DE-C1FE-430E-947A-55870DBFAD66}">
      <dsp:nvSpPr>
        <dsp:cNvPr id="0" name=""/>
        <dsp:cNvSpPr/>
      </dsp:nvSpPr>
      <dsp:spPr>
        <a:xfrm>
          <a:off x="0" y="1238460"/>
          <a:ext cx="68904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06E66-6825-4963-985E-D6A52E9A2B7A}">
      <dsp:nvSpPr>
        <dsp:cNvPr id="0" name=""/>
        <dsp:cNvSpPr/>
      </dsp:nvSpPr>
      <dsp:spPr>
        <a:xfrm>
          <a:off x="0" y="1238460"/>
          <a:ext cx="6890416" cy="61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1" i="0" kern="1200" dirty="0"/>
            <a:t>Goal: </a:t>
          </a:r>
          <a:r>
            <a:rPr lang="en-US" sz="1400" b="0" i="0" kern="1200" dirty="0"/>
            <a:t>Develop insights and identify high-risk zones</a:t>
          </a:r>
          <a:endParaRPr lang="en-US" sz="1400" kern="1200" dirty="0"/>
        </a:p>
      </dsp:txBody>
      <dsp:txXfrm>
        <a:off x="0" y="1238460"/>
        <a:ext cx="6890416" cy="619041"/>
      </dsp:txXfrm>
    </dsp:sp>
    <dsp:sp modelId="{98439A43-E3ED-4D8E-B6F5-C6156BBEEA63}">
      <dsp:nvSpPr>
        <dsp:cNvPr id="0" name=""/>
        <dsp:cNvSpPr/>
      </dsp:nvSpPr>
      <dsp:spPr>
        <a:xfrm>
          <a:off x="0" y="1857502"/>
          <a:ext cx="68904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A8576-A595-4CA1-97EF-DEBDA5506817}">
      <dsp:nvSpPr>
        <dsp:cNvPr id="0" name=""/>
        <dsp:cNvSpPr/>
      </dsp:nvSpPr>
      <dsp:spPr>
        <a:xfrm>
          <a:off x="0" y="1857502"/>
          <a:ext cx="6890416" cy="61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1" i="0" kern="1200" dirty="0"/>
            <a:t>Purpose: </a:t>
          </a:r>
          <a:r>
            <a:rPr lang="en-US" sz="1400" b="0" i="0" kern="1200" dirty="0"/>
            <a:t>Proactive interventions and informed decision-making in traffic safety</a:t>
          </a:r>
          <a:endParaRPr lang="en-US" sz="1400" kern="1200" dirty="0"/>
        </a:p>
      </dsp:txBody>
      <dsp:txXfrm>
        <a:off x="0" y="1857502"/>
        <a:ext cx="6890416" cy="619041"/>
      </dsp:txXfrm>
    </dsp:sp>
    <dsp:sp modelId="{50F0470F-1538-48DD-A9E7-9A37C69BAECA}">
      <dsp:nvSpPr>
        <dsp:cNvPr id="0" name=""/>
        <dsp:cNvSpPr/>
      </dsp:nvSpPr>
      <dsp:spPr>
        <a:xfrm>
          <a:off x="0" y="2476543"/>
          <a:ext cx="68904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727DD-1331-47BF-8F5E-7A1175247C2B}">
      <dsp:nvSpPr>
        <dsp:cNvPr id="0" name=""/>
        <dsp:cNvSpPr/>
      </dsp:nvSpPr>
      <dsp:spPr>
        <a:xfrm>
          <a:off x="0" y="2476543"/>
          <a:ext cx="6890416" cy="61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None/>
          </a:pPr>
          <a:r>
            <a:rPr lang="en-US" sz="1400" b="1" i="0" kern="1200" dirty="0"/>
            <a:t>Key Outcome: </a:t>
          </a:r>
          <a:r>
            <a:rPr lang="en-US" sz="1400" b="0" i="0" kern="1200" dirty="0"/>
            <a:t>Strengthen traffic safety measures in Ottawa region</a:t>
          </a:r>
          <a:endParaRPr lang="en-US" sz="1400" kern="1200" dirty="0"/>
        </a:p>
      </dsp:txBody>
      <dsp:txXfrm>
        <a:off x="0" y="2476543"/>
        <a:ext cx="6890416" cy="6190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999E8-4795-2941-ACEF-26AA23FF60E9}"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45F0B-32C5-8148-A09A-69B8319E6806}" type="slidenum">
              <a:rPr lang="en-US" smtClean="0"/>
              <a:t>‹#›</a:t>
            </a:fld>
            <a:endParaRPr lang="en-US"/>
          </a:p>
        </p:txBody>
      </p:sp>
    </p:spTree>
    <p:extLst>
      <p:ext uri="{BB962C8B-B14F-4D97-AF65-F5344CB8AC3E}">
        <p14:creationId xmlns:p14="http://schemas.microsoft.com/office/powerpoint/2010/main" val="115090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accuracy for each cluster</a:t>
            </a:r>
          </a:p>
        </p:txBody>
      </p:sp>
      <p:sp>
        <p:nvSpPr>
          <p:cNvPr id="4" name="Slide Number Placeholder 3"/>
          <p:cNvSpPr>
            <a:spLocks noGrp="1"/>
          </p:cNvSpPr>
          <p:nvPr>
            <p:ph type="sldNum" sz="quarter" idx="5"/>
          </p:nvPr>
        </p:nvSpPr>
        <p:spPr/>
        <p:txBody>
          <a:bodyPr/>
          <a:lstStyle/>
          <a:p>
            <a:fld id="{5D545F0B-32C5-8148-A09A-69B8319E6806}" type="slidenum">
              <a:rPr lang="en-US" smtClean="0"/>
              <a:t>2</a:t>
            </a:fld>
            <a:endParaRPr lang="en-US"/>
          </a:p>
        </p:txBody>
      </p:sp>
    </p:spTree>
    <p:extLst>
      <p:ext uri="{BB962C8B-B14F-4D97-AF65-F5344CB8AC3E}">
        <p14:creationId xmlns:p14="http://schemas.microsoft.com/office/powerpoint/2010/main" val="96562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source link</a:t>
            </a:r>
          </a:p>
        </p:txBody>
      </p:sp>
      <p:sp>
        <p:nvSpPr>
          <p:cNvPr id="4" name="Slide Number Placeholder 3"/>
          <p:cNvSpPr>
            <a:spLocks noGrp="1"/>
          </p:cNvSpPr>
          <p:nvPr>
            <p:ph type="sldNum" sz="quarter" idx="5"/>
          </p:nvPr>
        </p:nvSpPr>
        <p:spPr/>
        <p:txBody>
          <a:bodyPr/>
          <a:lstStyle/>
          <a:p>
            <a:fld id="{5D545F0B-32C5-8148-A09A-69B8319E6806}" type="slidenum">
              <a:rPr lang="en-US" smtClean="0"/>
              <a:t>3</a:t>
            </a:fld>
            <a:endParaRPr lang="en-US"/>
          </a:p>
        </p:txBody>
      </p:sp>
    </p:spTree>
    <p:extLst>
      <p:ext uri="{BB962C8B-B14F-4D97-AF65-F5344CB8AC3E}">
        <p14:creationId xmlns:p14="http://schemas.microsoft.com/office/powerpoint/2010/main" val="109227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accuracy for each cluster</a:t>
            </a:r>
          </a:p>
        </p:txBody>
      </p:sp>
      <p:sp>
        <p:nvSpPr>
          <p:cNvPr id="4" name="Slide Number Placeholder 3"/>
          <p:cNvSpPr>
            <a:spLocks noGrp="1"/>
          </p:cNvSpPr>
          <p:nvPr>
            <p:ph type="sldNum" sz="quarter" idx="5"/>
          </p:nvPr>
        </p:nvSpPr>
        <p:spPr/>
        <p:txBody>
          <a:bodyPr/>
          <a:lstStyle/>
          <a:p>
            <a:fld id="{5D545F0B-32C5-8148-A09A-69B8319E6806}" type="slidenum">
              <a:rPr lang="en-US" smtClean="0"/>
              <a:t>4</a:t>
            </a:fld>
            <a:endParaRPr lang="en-US"/>
          </a:p>
        </p:txBody>
      </p:sp>
    </p:spTree>
    <p:extLst>
      <p:ext uri="{BB962C8B-B14F-4D97-AF65-F5344CB8AC3E}">
        <p14:creationId xmlns:p14="http://schemas.microsoft.com/office/powerpoint/2010/main" val="242186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accuracy for each cluster</a:t>
            </a:r>
          </a:p>
        </p:txBody>
      </p:sp>
      <p:sp>
        <p:nvSpPr>
          <p:cNvPr id="4" name="Slide Number Placeholder 3"/>
          <p:cNvSpPr>
            <a:spLocks noGrp="1"/>
          </p:cNvSpPr>
          <p:nvPr>
            <p:ph type="sldNum" sz="quarter" idx="5"/>
          </p:nvPr>
        </p:nvSpPr>
        <p:spPr/>
        <p:txBody>
          <a:bodyPr/>
          <a:lstStyle/>
          <a:p>
            <a:fld id="{5D545F0B-32C5-8148-A09A-69B8319E6806}" type="slidenum">
              <a:rPr lang="en-US" smtClean="0"/>
              <a:t>5</a:t>
            </a:fld>
            <a:endParaRPr lang="en-US"/>
          </a:p>
        </p:txBody>
      </p:sp>
    </p:spTree>
    <p:extLst>
      <p:ext uri="{BB962C8B-B14F-4D97-AF65-F5344CB8AC3E}">
        <p14:creationId xmlns:p14="http://schemas.microsoft.com/office/powerpoint/2010/main" val="224598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5D545F0B-32C5-8148-A09A-69B8319E6806}" type="slidenum">
              <a:rPr lang="en-US" smtClean="0"/>
              <a:t>6</a:t>
            </a:fld>
            <a:endParaRPr lang="en-US"/>
          </a:p>
        </p:txBody>
      </p:sp>
    </p:spTree>
    <p:extLst>
      <p:ext uri="{BB962C8B-B14F-4D97-AF65-F5344CB8AC3E}">
        <p14:creationId xmlns:p14="http://schemas.microsoft.com/office/powerpoint/2010/main" val="387067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5D545F0B-32C5-8148-A09A-69B8319E6806}" type="slidenum">
              <a:rPr lang="en-US" smtClean="0"/>
              <a:t>7</a:t>
            </a:fld>
            <a:endParaRPr lang="en-US"/>
          </a:p>
        </p:txBody>
      </p:sp>
    </p:spTree>
    <p:extLst>
      <p:ext uri="{BB962C8B-B14F-4D97-AF65-F5344CB8AC3E}">
        <p14:creationId xmlns:p14="http://schemas.microsoft.com/office/powerpoint/2010/main" val="143199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accuracy for each cluster</a:t>
            </a:r>
          </a:p>
        </p:txBody>
      </p:sp>
      <p:sp>
        <p:nvSpPr>
          <p:cNvPr id="4" name="Slide Number Placeholder 3"/>
          <p:cNvSpPr>
            <a:spLocks noGrp="1"/>
          </p:cNvSpPr>
          <p:nvPr>
            <p:ph type="sldNum" sz="quarter" idx="5"/>
          </p:nvPr>
        </p:nvSpPr>
        <p:spPr/>
        <p:txBody>
          <a:bodyPr/>
          <a:lstStyle/>
          <a:p>
            <a:fld id="{5D545F0B-32C5-8148-A09A-69B8319E6806}" type="slidenum">
              <a:rPr lang="en-US" smtClean="0"/>
              <a:t>9</a:t>
            </a:fld>
            <a:endParaRPr lang="en-US"/>
          </a:p>
        </p:txBody>
      </p:sp>
    </p:spTree>
    <p:extLst>
      <p:ext uri="{BB962C8B-B14F-4D97-AF65-F5344CB8AC3E}">
        <p14:creationId xmlns:p14="http://schemas.microsoft.com/office/powerpoint/2010/main" val="299204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accuracy for each cluster</a:t>
            </a:r>
          </a:p>
          <a:p>
            <a:endParaRPr lang="en-US"/>
          </a:p>
        </p:txBody>
      </p:sp>
      <p:sp>
        <p:nvSpPr>
          <p:cNvPr id="4" name="Slide Number Placeholder 3"/>
          <p:cNvSpPr>
            <a:spLocks noGrp="1"/>
          </p:cNvSpPr>
          <p:nvPr>
            <p:ph type="sldNum" sz="quarter" idx="5"/>
          </p:nvPr>
        </p:nvSpPr>
        <p:spPr/>
        <p:txBody>
          <a:bodyPr/>
          <a:lstStyle/>
          <a:p>
            <a:fld id="{5D545F0B-32C5-8148-A09A-69B8319E6806}" type="slidenum">
              <a:rPr lang="en-US" smtClean="0"/>
              <a:t>11</a:t>
            </a:fld>
            <a:endParaRPr lang="en-US"/>
          </a:p>
        </p:txBody>
      </p:sp>
    </p:spTree>
    <p:extLst>
      <p:ext uri="{BB962C8B-B14F-4D97-AF65-F5344CB8AC3E}">
        <p14:creationId xmlns:p14="http://schemas.microsoft.com/office/powerpoint/2010/main" val="247789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1/8/2024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5672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1/8/2024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8600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1/8/2024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4275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1/8/2024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82513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1/8/2024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2861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1/8/2024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9526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1/8/2024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5263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1/8/2024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60694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1/8/2024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62979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1/8/2024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7420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1/8/2024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0028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380CA949-9396-6030-C282-2A9F7813FBEF}"/>
              </a:ext>
            </a:extLst>
          </p:cNvPr>
          <p:cNvGraphicFramePr>
            <a:graphicFrameLocks noChangeAspect="1"/>
          </p:cNvGraphicFramePr>
          <p:nvPr userDrawn="1">
            <p:custDataLst>
              <p:tags r:id="rId13"/>
            </p:custDataLst>
            <p:extLst>
              <p:ext uri="{D42A27DB-BD31-4B8C-83A1-F6EECF244321}">
                <p14:modId xmlns:p14="http://schemas.microsoft.com/office/powerpoint/2010/main" val="29143431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12" name="think-cell data - do not delete" hidden="1">
                        <a:extLst>
                          <a:ext uri="{FF2B5EF4-FFF2-40B4-BE49-F238E27FC236}">
                            <a16:creationId xmlns:a16="http://schemas.microsoft.com/office/drawing/2014/main" id="{380CA949-9396-6030-C282-2A9F7813FBEF}"/>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1/8/2024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26114513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image" Target="../media/image23.emf"/><Relationship Id="rId4" Type="http://schemas.openxmlformats.org/officeDocument/2006/relationships/oleObject" Target="../embeddings/oleObject12.bin"/><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notesSlide" Target="../notesSlides/notesSlide1.xml"/><Relationship Id="rId7" Type="http://schemas.openxmlformats.org/officeDocument/2006/relationships/image" Target="../media/image6.svg"/><Relationship Id="rId12"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11" Type="http://schemas.openxmlformats.org/officeDocument/2006/relationships/diagramColors" Target="../diagrams/colors1.xml"/><Relationship Id="rId5" Type="http://schemas.openxmlformats.org/officeDocument/2006/relationships/image" Target="../media/image4.emf"/><Relationship Id="rId10" Type="http://schemas.openxmlformats.org/officeDocument/2006/relationships/diagramQuickStyle" Target="../diagrams/quickStyle1.xml"/><Relationship Id="rId4" Type="http://schemas.openxmlformats.org/officeDocument/2006/relationships/oleObject" Target="../embeddings/oleObject3.bin"/><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open.ottawa.ca/datasets/ottawa::traffic-collision-data/about" TargetMode="External"/><Relationship Id="rId5" Type="http://schemas.openxmlformats.org/officeDocument/2006/relationships/image" Target="../media/image4.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4.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A13EBEE-7C6E-596C-4F7D-B5CA5E8A60D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BA13EBEE-7C6E-596C-4F7D-B5CA5E8A60D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2E1192-14C2-0098-16F2-B1EE24DF9B64}"/>
              </a:ext>
            </a:extLst>
          </p:cNvPr>
          <p:cNvSpPr>
            <a:spLocks noGrp="1"/>
          </p:cNvSpPr>
          <p:nvPr>
            <p:ph type="ctrTitle"/>
          </p:nvPr>
        </p:nvSpPr>
        <p:spPr>
          <a:xfrm>
            <a:off x="5257209" y="715265"/>
            <a:ext cx="6715432" cy="1372915"/>
          </a:xfrm>
        </p:spPr>
        <p:txBody>
          <a:bodyPr vert="horz">
            <a:normAutofit/>
          </a:bodyPr>
          <a:lstStyle/>
          <a:p>
            <a:r>
              <a:rPr lang="en-US" b="1" dirty="0" err="1"/>
              <a:t>SafeNav</a:t>
            </a:r>
            <a:r>
              <a:rPr lang="en-US" b="1" dirty="0"/>
              <a:t> - Ottawa</a:t>
            </a:r>
            <a:endParaRPr lang="en-CA" b="1" dirty="0"/>
          </a:p>
        </p:txBody>
      </p:sp>
      <p:sp>
        <p:nvSpPr>
          <p:cNvPr id="3" name="Subtitle 2">
            <a:extLst>
              <a:ext uri="{FF2B5EF4-FFF2-40B4-BE49-F238E27FC236}">
                <a16:creationId xmlns:a16="http://schemas.microsoft.com/office/drawing/2014/main" id="{46010709-4E50-5BB2-80B6-041CEB4BD8AD}"/>
              </a:ext>
            </a:extLst>
          </p:cNvPr>
          <p:cNvSpPr>
            <a:spLocks noGrp="1"/>
          </p:cNvSpPr>
          <p:nvPr>
            <p:ph type="subTitle" idx="1"/>
          </p:nvPr>
        </p:nvSpPr>
        <p:spPr>
          <a:xfrm>
            <a:off x="5257209" y="2924175"/>
            <a:ext cx="6294846" cy="3579261"/>
          </a:xfrm>
        </p:spPr>
        <p:txBody>
          <a:bodyPr>
            <a:normAutofit/>
          </a:bodyPr>
          <a:lstStyle/>
          <a:p>
            <a:r>
              <a:rPr lang="en-US" u="sng" dirty="0"/>
              <a:t>Team Members:</a:t>
            </a:r>
          </a:p>
          <a:p>
            <a:r>
              <a:rPr lang="en-US" dirty="0"/>
              <a:t>-Arit Akpan</a:t>
            </a:r>
          </a:p>
          <a:p>
            <a:r>
              <a:rPr lang="en-US" dirty="0"/>
              <a:t>-</a:t>
            </a:r>
            <a:r>
              <a:rPr lang="en-US" dirty="0" err="1"/>
              <a:t>Esin</a:t>
            </a:r>
            <a:r>
              <a:rPr lang="en-US" dirty="0"/>
              <a:t> </a:t>
            </a:r>
            <a:r>
              <a:rPr lang="en-US" dirty="0" err="1"/>
              <a:t>Bilgin</a:t>
            </a:r>
            <a:r>
              <a:rPr lang="en-US" dirty="0"/>
              <a:t> </a:t>
            </a:r>
            <a:r>
              <a:rPr lang="en-US" dirty="0" err="1"/>
              <a:t>Savkli</a:t>
            </a:r>
            <a:endParaRPr lang="en-US" dirty="0"/>
          </a:p>
          <a:p>
            <a:r>
              <a:rPr lang="en-US" dirty="0"/>
              <a:t>-Julia Saavedra</a:t>
            </a:r>
          </a:p>
          <a:p>
            <a:r>
              <a:rPr lang="en-US" dirty="0"/>
              <a:t>-Eduardo </a:t>
            </a:r>
            <a:r>
              <a:rPr lang="en-US" dirty="0" err="1"/>
              <a:t>Manotas</a:t>
            </a:r>
            <a:endParaRPr lang="en-US" dirty="0"/>
          </a:p>
          <a:p>
            <a:endParaRPr lang="en-US" dirty="0"/>
          </a:p>
          <a:p>
            <a:r>
              <a:rPr lang="en-US" sz="1400" u="sng" dirty="0"/>
              <a:t>Date: Dec</a:t>
            </a:r>
            <a:r>
              <a:rPr lang="en-US" sz="1400" dirty="0"/>
              <a:t>/04/2023</a:t>
            </a:r>
          </a:p>
          <a:p>
            <a:endParaRPr lang="en-US" dirty="0"/>
          </a:p>
          <a:p>
            <a:endParaRPr lang="en-US" dirty="0"/>
          </a:p>
          <a:p>
            <a:endParaRPr lang="en-US" dirty="0"/>
          </a:p>
          <a:p>
            <a:endParaRPr lang="en-CA" dirty="0"/>
          </a:p>
        </p:txBody>
      </p:sp>
      <p:pic>
        <p:nvPicPr>
          <p:cNvPr id="18" name="Picture 17" descr="Woman in car">
            <a:extLst>
              <a:ext uri="{FF2B5EF4-FFF2-40B4-BE49-F238E27FC236}">
                <a16:creationId xmlns:a16="http://schemas.microsoft.com/office/drawing/2014/main" id="{61AD307F-19C2-CEB6-B5A6-E96F4141C20A}"/>
              </a:ext>
            </a:extLst>
          </p:cNvPr>
          <p:cNvPicPr>
            <a:picLocks noChangeAspect="1"/>
          </p:cNvPicPr>
          <p:nvPr/>
        </p:nvPicPr>
        <p:blipFill>
          <a:blip r:embed="rId5">
            <a:extLst>
              <a:ext uri="{28A0092B-C50C-407E-A947-70E740481C1C}">
                <a14:useLocalDpi xmlns:a14="http://schemas.microsoft.com/office/drawing/2010/main" val="0"/>
              </a:ext>
            </a:extLst>
          </a:blip>
          <a:srcRect l="22262" r="22262"/>
          <a:stretch/>
        </p:blipFill>
        <p:spPr>
          <a:xfrm>
            <a:off x="-126460" y="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6" name="TextBox 5">
            <a:extLst>
              <a:ext uri="{FF2B5EF4-FFF2-40B4-BE49-F238E27FC236}">
                <a16:creationId xmlns:a16="http://schemas.microsoft.com/office/drawing/2014/main" id="{FA4A5C11-6E2A-54FF-33D9-9725C6636318}"/>
              </a:ext>
            </a:extLst>
          </p:cNvPr>
          <p:cNvSpPr txBox="1"/>
          <p:nvPr/>
        </p:nvSpPr>
        <p:spPr>
          <a:xfrm>
            <a:off x="5257209" y="2088180"/>
            <a:ext cx="6162260" cy="276999"/>
          </a:xfrm>
          <a:prstGeom prst="rect">
            <a:avLst/>
          </a:prstGeom>
          <a:noFill/>
        </p:spPr>
        <p:txBody>
          <a:bodyPr wrap="square">
            <a:spAutoFit/>
          </a:bodyPr>
          <a:lstStyle/>
          <a:p>
            <a:r>
              <a:rPr lang="en-US" sz="1200" b="1" dirty="0"/>
              <a:t>Topic: </a:t>
            </a:r>
            <a:r>
              <a:rPr lang="en-US" sz="1200" dirty="0"/>
              <a:t>Transportation and mobility</a:t>
            </a:r>
          </a:p>
        </p:txBody>
      </p:sp>
    </p:spTree>
    <p:extLst>
      <p:ext uri="{BB962C8B-B14F-4D97-AF65-F5344CB8AC3E}">
        <p14:creationId xmlns:p14="http://schemas.microsoft.com/office/powerpoint/2010/main" val="3438557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E77F97D-EA10-403A-3D47-191087550C99}"/>
              </a:ext>
            </a:extLst>
          </p:cNvPr>
          <p:cNvGraphicFramePr>
            <a:graphicFrameLocks noChangeAspect="1"/>
          </p:cNvGraphicFramePr>
          <p:nvPr>
            <p:custDataLst>
              <p:tags r:id="rId1"/>
            </p:custDataLst>
            <p:extLst>
              <p:ext uri="{D42A27DB-BD31-4B8C-83A1-F6EECF244321}">
                <p14:modId xmlns:p14="http://schemas.microsoft.com/office/powerpoint/2010/main" val="112094640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E77F97D-EA10-403A-3D47-191087550C9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497889" y="667515"/>
            <a:ext cx="10972800" cy="785402"/>
          </a:xfrm>
        </p:spPr>
        <p:txBody>
          <a:bodyPr vert="horz">
            <a:normAutofit/>
          </a:bodyPr>
          <a:lstStyle/>
          <a:p>
            <a:r>
              <a:rPr lang="en-US" b="1">
                <a:solidFill>
                  <a:schemeClr val="tx2"/>
                </a:solidFill>
                <a:latin typeface="Montserrat" pitchFamily="2" charset="77"/>
                <a:ea typeface="Lato Heavy" charset="0"/>
                <a:cs typeface="Poppins" pitchFamily="2" charset="77"/>
              </a:rPr>
              <a:t>|</a:t>
            </a:r>
            <a:r>
              <a:rPr lang="en-CA"/>
              <a:t>Geo Clustering</a:t>
            </a:r>
          </a:p>
        </p:txBody>
      </p:sp>
      <p:sp>
        <p:nvSpPr>
          <p:cNvPr id="5" name="Rectangle 4">
            <a:extLst>
              <a:ext uri="{FF2B5EF4-FFF2-40B4-BE49-F238E27FC236}">
                <a16:creationId xmlns:a16="http://schemas.microsoft.com/office/drawing/2014/main" id="{1860E743-167E-4A15-A021-39FE510CE6FE}"/>
              </a:ext>
            </a:extLst>
          </p:cNvPr>
          <p:cNvSpPr/>
          <p:nvPr/>
        </p:nvSpPr>
        <p:spPr>
          <a:xfrm>
            <a:off x="5381510" y="3826582"/>
            <a:ext cx="2500265" cy="2246454"/>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a blue line&#10;&#10;Description automatically generated">
            <a:extLst>
              <a:ext uri="{FF2B5EF4-FFF2-40B4-BE49-F238E27FC236}">
                <a16:creationId xmlns:a16="http://schemas.microsoft.com/office/drawing/2014/main" id="{3A9DE621-1201-EBC9-C03A-59A902E7D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89" y="3826582"/>
            <a:ext cx="2277655" cy="2246454"/>
          </a:xfrm>
          <a:prstGeom prst="rect">
            <a:avLst/>
          </a:prstGeom>
          <a:solidFill>
            <a:schemeClr val="bg1"/>
          </a:solidFill>
          <a:ln>
            <a:noFill/>
          </a:ln>
          <a:effectLst>
            <a:outerShdw blurRad="152400" sx="102000" sy="102000" algn="ctr" rotWithShape="0">
              <a:prstClr val="black">
                <a:alpha val="10000"/>
              </a:prstClr>
            </a:outerShdw>
          </a:effectLst>
        </p:spPr>
      </p:pic>
      <p:pic>
        <p:nvPicPr>
          <p:cNvPr id="14" name="Picture 13" descr="A chart with multiple colored boxes&#10;&#10;Description automatically generated">
            <a:extLst>
              <a:ext uri="{FF2B5EF4-FFF2-40B4-BE49-F238E27FC236}">
                <a16:creationId xmlns:a16="http://schemas.microsoft.com/office/drawing/2014/main" id="{6B8C155D-E64E-DCD2-645C-8094DCD18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8060" y="3826582"/>
            <a:ext cx="2330277" cy="2246455"/>
          </a:xfrm>
          <a:prstGeom prst="rect">
            <a:avLst/>
          </a:prstGeom>
          <a:solidFill>
            <a:schemeClr val="bg1"/>
          </a:solidFill>
          <a:ln>
            <a:noFill/>
          </a:ln>
          <a:effectLst>
            <a:outerShdw blurRad="152400" sx="102000" sy="102000" algn="ctr" rotWithShape="0">
              <a:prstClr val="black">
                <a:alpha val="10000"/>
              </a:prstClr>
            </a:outerShdw>
          </a:effectLst>
        </p:spPr>
      </p:pic>
      <p:sp>
        <p:nvSpPr>
          <p:cNvPr id="22" name="Rectangle 21">
            <a:extLst>
              <a:ext uri="{FF2B5EF4-FFF2-40B4-BE49-F238E27FC236}">
                <a16:creationId xmlns:a16="http://schemas.microsoft.com/office/drawing/2014/main" id="{22444FD4-87E6-BC9E-5589-D1316415B387}"/>
              </a:ext>
            </a:extLst>
          </p:cNvPr>
          <p:cNvSpPr/>
          <p:nvPr/>
        </p:nvSpPr>
        <p:spPr>
          <a:xfrm>
            <a:off x="8207557" y="1794925"/>
            <a:ext cx="3736828" cy="4278111"/>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tx1"/>
                </a:solidFill>
              </a:rPr>
              <a:t>Highlights</a:t>
            </a:r>
          </a:p>
          <a:p>
            <a:endParaRPr lang="en-US" sz="1600" b="1" dirty="0">
              <a:solidFill>
                <a:schemeClr val="tx1"/>
              </a:solidFill>
            </a:endParaRPr>
          </a:p>
          <a:p>
            <a:r>
              <a:rPr lang="en-US" sz="1400" dirty="0">
                <a:solidFill>
                  <a:schemeClr val="tx1"/>
                </a:solidFill>
              </a:rPr>
              <a:t>- It appears that the distribution of geo clusters aligns with the spatial arrangement of grids</a:t>
            </a:r>
          </a:p>
          <a:p>
            <a:r>
              <a:rPr lang="en-US" sz="1400" dirty="0">
                <a:solidFill>
                  <a:schemeClr val="tx1"/>
                </a:solidFill>
              </a:rPr>
              <a:t>-</a:t>
            </a:r>
            <a:r>
              <a:rPr lang="en-US" sz="1400" b="1" dirty="0">
                <a:solidFill>
                  <a:schemeClr val="tx1"/>
                </a:solidFill>
              </a:rPr>
              <a:t> </a:t>
            </a:r>
            <a:r>
              <a:rPr lang="en-US" sz="1400" dirty="0">
                <a:solidFill>
                  <a:schemeClr val="tx1"/>
                </a:solidFill>
              </a:rPr>
              <a:t>Critical, High and Moderate clusters with 6% of the Grids, represent 60% of total accidents. </a:t>
            </a:r>
            <a:endParaRPr lang="en-US" sz="1200" b="1" dirty="0">
              <a:solidFill>
                <a:schemeClr val="tx1"/>
              </a:solidFill>
            </a:endParaRPr>
          </a:p>
        </p:txBody>
      </p:sp>
      <p:pic>
        <p:nvPicPr>
          <p:cNvPr id="24" name="Picture 23" descr="A map with a location pin&#10;&#10;Description automatically generated">
            <a:extLst>
              <a:ext uri="{FF2B5EF4-FFF2-40B4-BE49-F238E27FC236}">
                <a16:creationId xmlns:a16="http://schemas.microsoft.com/office/drawing/2014/main" id="{C9025438-4724-E90B-589B-27758216BB65}"/>
              </a:ext>
            </a:extLst>
          </p:cNvPr>
          <p:cNvPicPr>
            <a:picLocks noChangeAspect="1"/>
          </p:cNvPicPr>
          <p:nvPr/>
        </p:nvPicPr>
        <p:blipFill rotWithShape="1">
          <a:blip r:embed="rId7">
            <a:extLst>
              <a:ext uri="{28A0092B-C50C-407E-A947-70E740481C1C}">
                <a14:useLocalDpi xmlns:a14="http://schemas.microsoft.com/office/drawing/2010/main" val="0"/>
              </a:ext>
            </a:extLst>
          </a:blip>
          <a:srcRect l="29404" t="28181" r="29264"/>
          <a:stretch/>
        </p:blipFill>
        <p:spPr>
          <a:xfrm>
            <a:off x="5482569" y="3967947"/>
            <a:ext cx="2309236" cy="1963723"/>
          </a:xfrm>
          <a:prstGeom prst="rect">
            <a:avLst/>
          </a:prstGeom>
        </p:spPr>
      </p:pic>
      <p:sp>
        <p:nvSpPr>
          <p:cNvPr id="25" name="Rectangle 24">
            <a:extLst>
              <a:ext uri="{FF2B5EF4-FFF2-40B4-BE49-F238E27FC236}">
                <a16:creationId xmlns:a16="http://schemas.microsoft.com/office/drawing/2014/main" id="{4B5868A7-484B-BD5F-69E9-03BFC21CB393}"/>
              </a:ext>
            </a:extLst>
          </p:cNvPr>
          <p:cNvSpPr/>
          <p:nvPr/>
        </p:nvSpPr>
        <p:spPr>
          <a:xfrm>
            <a:off x="497889" y="1794924"/>
            <a:ext cx="2277655" cy="35050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1</a:t>
            </a:r>
          </a:p>
        </p:txBody>
      </p:sp>
      <p:sp>
        <p:nvSpPr>
          <p:cNvPr id="26" name="Rectangle 25">
            <a:extLst>
              <a:ext uri="{FF2B5EF4-FFF2-40B4-BE49-F238E27FC236}">
                <a16:creationId xmlns:a16="http://schemas.microsoft.com/office/drawing/2014/main" id="{C8C8DC79-3A55-A7CE-6143-E51678E52532}"/>
              </a:ext>
            </a:extLst>
          </p:cNvPr>
          <p:cNvSpPr/>
          <p:nvPr/>
        </p:nvSpPr>
        <p:spPr>
          <a:xfrm>
            <a:off x="2946117" y="1794924"/>
            <a:ext cx="2332220" cy="35050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27" name="Rectangle 26">
            <a:extLst>
              <a:ext uri="{FF2B5EF4-FFF2-40B4-BE49-F238E27FC236}">
                <a16:creationId xmlns:a16="http://schemas.microsoft.com/office/drawing/2014/main" id="{A150CF2B-74D5-8C8C-DEAB-DEF3C411C9ED}"/>
              </a:ext>
            </a:extLst>
          </p:cNvPr>
          <p:cNvSpPr/>
          <p:nvPr/>
        </p:nvSpPr>
        <p:spPr>
          <a:xfrm>
            <a:off x="5381510" y="1794924"/>
            <a:ext cx="2474093" cy="350503"/>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p>
        </p:txBody>
      </p:sp>
      <p:sp>
        <p:nvSpPr>
          <p:cNvPr id="28" name="Rectangle 27">
            <a:extLst>
              <a:ext uri="{FF2B5EF4-FFF2-40B4-BE49-F238E27FC236}">
                <a16:creationId xmlns:a16="http://schemas.microsoft.com/office/drawing/2014/main" id="{582105C4-8836-C70B-B0D8-EF33D108BB90}"/>
              </a:ext>
            </a:extLst>
          </p:cNvPr>
          <p:cNvSpPr/>
          <p:nvPr/>
        </p:nvSpPr>
        <p:spPr>
          <a:xfrm>
            <a:off x="497889" y="2307919"/>
            <a:ext cx="2277655" cy="1079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sz="1600" b="1" dirty="0">
                <a:solidFill>
                  <a:schemeClr val="tx1"/>
                </a:solidFill>
              </a:rPr>
              <a:t>K-Means</a:t>
            </a:r>
          </a:p>
          <a:p>
            <a:pPr fontAlgn="base"/>
            <a:r>
              <a:rPr lang="en-US" sz="1600" dirty="0">
                <a:solidFill>
                  <a:schemeClr val="tx1"/>
                </a:solidFill>
              </a:rPr>
              <a:t>Find Optimal K for Risk clustering using elbow methodology</a:t>
            </a:r>
          </a:p>
          <a:p>
            <a:pPr fontAlgn="base"/>
            <a:r>
              <a:rPr lang="en-US" sz="1600" dirty="0">
                <a:solidFill>
                  <a:schemeClr val="tx1"/>
                </a:solidFill>
              </a:rPr>
              <a:t>K= 5</a:t>
            </a:r>
          </a:p>
        </p:txBody>
      </p:sp>
      <p:sp>
        <p:nvSpPr>
          <p:cNvPr id="29" name="Rectangle 28">
            <a:extLst>
              <a:ext uri="{FF2B5EF4-FFF2-40B4-BE49-F238E27FC236}">
                <a16:creationId xmlns:a16="http://schemas.microsoft.com/office/drawing/2014/main" id="{68D7839B-AE79-3395-B62E-D9FE65BA2C6B}"/>
              </a:ext>
            </a:extLst>
          </p:cNvPr>
          <p:cNvSpPr/>
          <p:nvPr/>
        </p:nvSpPr>
        <p:spPr>
          <a:xfrm>
            <a:off x="2946116" y="2307919"/>
            <a:ext cx="2277655" cy="785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sz="1600" b="1" dirty="0">
                <a:solidFill>
                  <a:schemeClr val="tx1"/>
                </a:solidFill>
              </a:rPr>
              <a:t>K-Means</a:t>
            </a:r>
            <a:endParaRPr lang="en-US" sz="1600" dirty="0">
              <a:solidFill>
                <a:schemeClr val="tx1"/>
              </a:solidFill>
            </a:endParaRPr>
          </a:p>
          <a:p>
            <a:pPr fontAlgn="base"/>
            <a:r>
              <a:rPr lang="en-US" sz="1600" dirty="0">
                <a:solidFill>
                  <a:schemeClr val="tx1"/>
                </a:solidFill>
              </a:rPr>
              <a:t>Inspect clustering result and distribution</a:t>
            </a:r>
          </a:p>
        </p:txBody>
      </p:sp>
      <p:sp>
        <p:nvSpPr>
          <p:cNvPr id="30" name="Rectangle 29">
            <a:extLst>
              <a:ext uri="{FF2B5EF4-FFF2-40B4-BE49-F238E27FC236}">
                <a16:creationId xmlns:a16="http://schemas.microsoft.com/office/drawing/2014/main" id="{45B5E9E3-A0B5-680A-C8B0-FC0BE6492429}"/>
              </a:ext>
            </a:extLst>
          </p:cNvPr>
          <p:cNvSpPr/>
          <p:nvPr/>
        </p:nvSpPr>
        <p:spPr>
          <a:xfrm>
            <a:off x="5604120" y="2307919"/>
            <a:ext cx="2277655" cy="785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sz="1600" b="1">
                <a:solidFill>
                  <a:schemeClr val="tx1"/>
                </a:solidFill>
              </a:rPr>
              <a:t>GeoPandas</a:t>
            </a:r>
            <a:endParaRPr lang="en-US" sz="1600">
              <a:solidFill>
                <a:schemeClr val="tx1"/>
              </a:solidFill>
            </a:endParaRPr>
          </a:p>
          <a:p>
            <a:pPr fontAlgn="base"/>
            <a:r>
              <a:rPr lang="en-US" sz="1600">
                <a:solidFill>
                  <a:schemeClr val="tx1"/>
                </a:solidFill>
              </a:rPr>
              <a:t>Divide the city in small grids of 800 mts to aggregate accidents  ‘Locations’</a:t>
            </a:r>
          </a:p>
        </p:txBody>
      </p:sp>
      <p:graphicFrame>
        <p:nvGraphicFramePr>
          <p:cNvPr id="7" name="Table 6">
            <a:extLst>
              <a:ext uri="{FF2B5EF4-FFF2-40B4-BE49-F238E27FC236}">
                <a16:creationId xmlns:a16="http://schemas.microsoft.com/office/drawing/2014/main" id="{FA5F4716-F6F6-DB9A-087C-69C4655DBB5C}"/>
              </a:ext>
            </a:extLst>
          </p:cNvPr>
          <p:cNvGraphicFramePr>
            <a:graphicFrameLocks noGrp="1"/>
          </p:cNvGraphicFramePr>
          <p:nvPr>
            <p:extLst>
              <p:ext uri="{D42A27DB-BD31-4B8C-83A1-F6EECF244321}">
                <p14:modId xmlns:p14="http://schemas.microsoft.com/office/powerpoint/2010/main" val="3401054533"/>
              </p:ext>
            </p:extLst>
          </p:nvPr>
        </p:nvGraphicFramePr>
        <p:xfrm>
          <a:off x="8323371" y="4204573"/>
          <a:ext cx="3505199" cy="1648771"/>
        </p:xfrm>
        <a:graphic>
          <a:graphicData uri="http://schemas.openxmlformats.org/drawingml/2006/table">
            <a:tbl>
              <a:tblPr/>
              <a:tblGrid>
                <a:gridCol w="904056">
                  <a:extLst>
                    <a:ext uri="{9D8B030D-6E8A-4147-A177-3AD203B41FA5}">
                      <a16:colId xmlns:a16="http://schemas.microsoft.com/office/drawing/2014/main" val="2745189845"/>
                    </a:ext>
                  </a:extLst>
                </a:gridCol>
                <a:gridCol w="609048">
                  <a:extLst>
                    <a:ext uri="{9D8B030D-6E8A-4147-A177-3AD203B41FA5}">
                      <a16:colId xmlns:a16="http://schemas.microsoft.com/office/drawing/2014/main" val="429881337"/>
                    </a:ext>
                  </a:extLst>
                </a:gridCol>
                <a:gridCol w="621737">
                  <a:extLst>
                    <a:ext uri="{9D8B030D-6E8A-4147-A177-3AD203B41FA5}">
                      <a16:colId xmlns:a16="http://schemas.microsoft.com/office/drawing/2014/main" val="1698346140"/>
                    </a:ext>
                  </a:extLst>
                </a:gridCol>
                <a:gridCol w="685179">
                  <a:extLst>
                    <a:ext uri="{9D8B030D-6E8A-4147-A177-3AD203B41FA5}">
                      <a16:colId xmlns:a16="http://schemas.microsoft.com/office/drawing/2014/main" val="395137490"/>
                    </a:ext>
                  </a:extLst>
                </a:gridCol>
                <a:gridCol w="685179">
                  <a:extLst>
                    <a:ext uri="{9D8B030D-6E8A-4147-A177-3AD203B41FA5}">
                      <a16:colId xmlns:a16="http://schemas.microsoft.com/office/drawing/2014/main" val="3972798527"/>
                    </a:ext>
                  </a:extLst>
                </a:gridCol>
              </a:tblGrid>
              <a:tr h="431800">
                <a:tc>
                  <a:txBody>
                    <a:bodyPr/>
                    <a:lstStyle/>
                    <a:p>
                      <a:pPr algn="ctr" fontAlgn="ctr"/>
                      <a:r>
                        <a:rPr lang="en-US" sz="900" b="1" i="0" u="none" strike="noStrike" dirty="0">
                          <a:solidFill>
                            <a:schemeClr val="bg1"/>
                          </a:solidFill>
                          <a:effectLst/>
                          <a:latin typeface="+mn-lt"/>
                        </a:rPr>
                        <a:t>Cluster</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chemeClr val="accent1"/>
                    </a:solidFill>
                  </a:tcPr>
                </a:tc>
                <a:tc>
                  <a:txBody>
                    <a:bodyPr/>
                    <a:lstStyle/>
                    <a:p>
                      <a:pPr algn="ctr" fontAlgn="ctr"/>
                      <a:r>
                        <a:rPr lang="en-US" sz="900" b="1" i="0" u="none" strike="noStrike" dirty="0">
                          <a:solidFill>
                            <a:schemeClr val="bg1"/>
                          </a:solidFill>
                          <a:effectLst/>
                          <a:latin typeface="+mn-lt"/>
                        </a:rPr>
                        <a:t># of Grid</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chemeClr val="accent1"/>
                    </a:solidFill>
                  </a:tcPr>
                </a:tc>
                <a:tc>
                  <a:txBody>
                    <a:bodyPr/>
                    <a:lstStyle/>
                    <a:p>
                      <a:pPr algn="ctr" fontAlgn="ctr"/>
                      <a:r>
                        <a:rPr lang="en-US" sz="900" b="1" i="0" u="none" strike="noStrike">
                          <a:solidFill>
                            <a:schemeClr val="bg1"/>
                          </a:solidFill>
                          <a:effectLst/>
                          <a:latin typeface="+mn-lt"/>
                        </a:rPr>
                        <a:t>% Grid</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chemeClr val="accent1"/>
                    </a:solidFill>
                  </a:tcPr>
                </a:tc>
                <a:tc>
                  <a:txBody>
                    <a:bodyPr/>
                    <a:lstStyle/>
                    <a:p>
                      <a:pPr algn="ctr" fontAlgn="ctr"/>
                      <a:r>
                        <a:rPr lang="en-US" sz="900" b="1" i="0" u="none" strike="noStrike">
                          <a:solidFill>
                            <a:schemeClr val="bg1"/>
                          </a:solidFill>
                          <a:effectLst/>
                          <a:latin typeface="+mn-lt"/>
                        </a:rPr>
                        <a:t>Avg Total Accidents</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chemeClr val="accent1"/>
                    </a:solidFill>
                  </a:tcPr>
                </a:tc>
                <a:tc>
                  <a:txBody>
                    <a:bodyPr/>
                    <a:lstStyle/>
                    <a:p>
                      <a:pPr algn="ctr" fontAlgn="ctr"/>
                      <a:r>
                        <a:rPr lang="en-US" sz="900" b="1" i="0" u="none" strike="noStrike">
                          <a:solidFill>
                            <a:schemeClr val="bg1"/>
                          </a:solidFill>
                          <a:effectLst/>
                          <a:latin typeface="+mn-lt"/>
                        </a:rPr>
                        <a:t> % Total Accidents</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chemeClr val="accent1"/>
                    </a:solidFill>
                  </a:tcPr>
                </a:tc>
                <a:extLst>
                  <a:ext uri="{0D108BD9-81ED-4DB2-BD59-A6C34878D82A}">
                    <a16:rowId xmlns:a16="http://schemas.microsoft.com/office/drawing/2014/main" val="2343652539"/>
                  </a:ext>
                </a:extLst>
              </a:tr>
              <a:tr h="203200">
                <a:tc>
                  <a:txBody>
                    <a:bodyPr/>
                    <a:lstStyle/>
                    <a:p>
                      <a:pPr algn="ctr" fontAlgn="b"/>
                      <a:r>
                        <a:rPr lang="en-US" sz="900" b="0" i="0" u="none" strike="noStrike">
                          <a:solidFill>
                            <a:srgbClr val="000000"/>
                          </a:solidFill>
                          <a:effectLst/>
                          <a:latin typeface="+mn-lt"/>
                        </a:rPr>
                        <a:t>Critical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b"/>
                      <a:r>
                        <a:rPr lang="en-CO" sz="900" b="0" i="0" u="none" strike="noStrike" dirty="0">
                          <a:solidFill>
                            <a:srgbClr val="000000"/>
                          </a:solidFill>
                          <a:effectLst/>
                          <a:latin typeface="+mn-lt"/>
                        </a:rPr>
                        <a:t>9</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b"/>
                      <a:r>
                        <a:rPr lang="en-CO" sz="900" b="0" i="0" u="none" strike="noStrike" dirty="0">
                          <a:solidFill>
                            <a:srgbClr val="000000"/>
                          </a:solidFill>
                          <a:effectLst/>
                          <a:latin typeface="+mn-lt"/>
                        </a:rPr>
                        <a:t>0,4%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b"/>
                      <a:r>
                        <a:rPr lang="en-CO" sz="900" b="0" i="0" u="none" strike="noStrike" dirty="0">
                          <a:solidFill>
                            <a:srgbClr val="000000"/>
                          </a:solidFill>
                          <a:effectLst/>
                          <a:latin typeface="+mn-lt"/>
                        </a:rPr>
                        <a:t>770,1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b"/>
                      <a:r>
                        <a:rPr lang="en-CO" sz="900" b="0" i="0" u="none" strike="noStrike">
                          <a:solidFill>
                            <a:srgbClr val="000000"/>
                          </a:solidFill>
                          <a:effectLst/>
                          <a:latin typeface="+mn-lt"/>
                        </a:rPr>
                        <a:t>9,8%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126932770"/>
                  </a:ext>
                </a:extLst>
              </a:tr>
              <a:tr h="203200">
                <a:tc>
                  <a:txBody>
                    <a:bodyPr/>
                    <a:lstStyle/>
                    <a:p>
                      <a:pPr algn="ctr" fontAlgn="b"/>
                      <a:r>
                        <a:rPr lang="en-US" sz="900" b="0" i="0" u="none" strike="noStrike">
                          <a:solidFill>
                            <a:srgbClr val="000000"/>
                          </a:solidFill>
                          <a:effectLst/>
                          <a:latin typeface="+mn-lt"/>
                        </a:rPr>
                        <a:t>High</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38</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1,6%</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341,8</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18,3%</a:t>
                      </a:r>
                    </a:p>
                  </a:txBody>
                  <a:tcPr marL="9525" marR="9525" marT="9525"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757859391"/>
                  </a:ext>
                </a:extLst>
              </a:tr>
              <a:tr h="203200">
                <a:tc>
                  <a:txBody>
                    <a:bodyPr/>
                    <a:lstStyle/>
                    <a:p>
                      <a:pPr algn="ctr" fontAlgn="b"/>
                      <a:r>
                        <a:rPr lang="en-US" sz="900" b="0" i="0" u="none" strike="noStrike">
                          <a:solidFill>
                            <a:srgbClr val="000000"/>
                          </a:solidFill>
                          <a:effectLst/>
                          <a:latin typeface="+mn-lt"/>
                        </a:rPr>
                        <a:t>Moderate</a:t>
                      </a:r>
                    </a:p>
                  </a:txBody>
                  <a:tcPr marL="9525" marR="9525" marT="9525" marB="0" anchor="b">
                    <a:lnL>
                      <a:noFill/>
                    </a:lnL>
                    <a:lnR>
                      <a:noFill/>
                    </a:lnR>
                    <a:lnT>
                      <a:noFill/>
                    </a:lnT>
                    <a:lnB>
                      <a:noFill/>
                    </a:lnB>
                  </a:tcPr>
                </a:tc>
                <a:tc>
                  <a:txBody>
                    <a:bodyPr/>
                    <a:lstStyle/>
                    <a:p>
                      <a:pPr algn="ctr" fontAlgn="b"/>
                      <a:r>
                        <a:rPr lang="en-CO" sz="900" b="0" i="0" u="none" strike="noStrike">
                          <a:solidFill>
                            <a:srgbClr val="000000"/>
                          </a:solidFill>
                          <a:effectLst/>
                          <a:latin typeface="+mn-lt"/>
                        </a:rPr>
                        <a:t>118</a:t>
                      </a:r>
                    </a:p>
                  </a:txBody>
                  <a:tcPr marL="9525" marR="9525" marT="9525" marB="0" anchor="b">
                    <a:lnL>
                      <a:noFill/>
                    </a:lnL>
                    <a:lnR>
                      <a:noFill/>
                    </a:lnR>
                    <a:lnT>
                      <a:noFill/>
                    </a:lnT>
                    <a:lnB>
                      <a:noFill/>
                    </a:lnB>
                  </a:tcPr>
                </a:tc>
                <a:tc>
                  <a:txBody>
                    <a:bodyPr/>
                    <a:lstStyle/>
                    <a:p>
                      <a:pPr algn="ctr" fontAlgn="b"/>
                      <a:r>
                        <a:rPr lang="en-CO" sz="900" b="0" i="0" u="none" strike="noStrike">
                          <a:solidFill>
                            <a:srgbClr val="000000"/>
                          </a:solidFill>
                          <a:effectLst/>
                          <a:latin typeface="+mn-lt"/>
                        </a:rPr>
                        <a:t>4,9%</a:t>
                      </a:r>
                    </a:p>
                  </a:txBody>
                  <a:tcPr marL="9525" marR="9525" marT="9525" marB="0" anchor="b">
                    <a:lnL>
                      <a:noFill/>
                    </a:lnL>
                    <a:lnR>
                      <a:noFill/>
                    </a:lnR>
                    <a:lnT>
                      <a:noFill/>
                    </a:lnT>
                    <a:lnB>
                      <a:noFill/>
                    </a:lnB>
                  </a:tcPr>
                </a:tc>
                <a:tc>
                  <a:txBody>
                    <a:bodyPr/>
                    <a:lstStyle/>
                    <a:p>
                      <a:pPr algn="ctr" fontAlgn="b"/>
                      <a:r>
                        <a:rPr lang="en-CO" sz="900" b="0" i="0" u="none" strike="noStrike">
                          <a:solidFill>
                            <a:srgbClr val="000000"/>
                          </a:solidFill>
                          <a:effectLst/>
                          <a:latin typeface="+mn-lt"/>
                        </a:rPr>
                        <a:t>176,8</a:t>
                      </a:r>
                    </a:p>
                  </a:txBody>
                  <a:tcPr marL="9525" marR="9525" marT="9525" marB="0" anchor="b">
                    <a:lnL>
                      <a:noFill/>
                    </a:lnL>
                    <a:lnR>
                      <a:noFill/>
                    </a:lnR>
                    <a:lnT>
                      <a:noFill/>
                    </a:lnT>
                    <a:lnB>
                      <a:noFill/>
                    </a:lnB>
                  </a:tcPr>
                </a:tc>
                <a:tc>
                  <a:txBody>
                    <a:bodyPr/>
                    <a:lstStyle/>
                    <a:p>
                      <a:pPr algn="ctr" fontAlgn="b"/>
                      <a:r>
                        <a:rPr lang="en-CO" sz="900" b="0" i="0" u="none" strike="noStrike" dirty="0">
                          <a:solidFill>
                            <a:srgbClr val="000000"/>
                          </a:solidFill>
                          <a:effectLst/>
                          <a:latin typeface="+mn-lt"/>
                        </a:rPr>
                        <a:t>29,4%</a:t>
                      </a:r>
                    </a:p>
                  </a:txBody>
                  <a:tcPr marL="9525" marR="9525" marT="9525" marB="0" anchor="b">
                    <a:lnL>
                      <a:noFill/>
                    </a:lnL>
                    <a:lnR>
                      <a:noFill/>
                    </a:lnR>
                    <a:lnT>
                      <a:noFill/>
                    </a:lnT>
                    <a:lnB>
                      <a:noFill/>
                    </a:lnB>
                  </a:tcPr>
                </a:tc>
                <a:extLst>
                  <a:ext uri="{0D108BD9-81ED-4DB2-BD59-A6C34878D82A}">
                    <a16:rowId xmlns:a16="http://schemas.microsoft.com/office/drawing/2014/main" val="2808005956"/>
                  </a:ext>
                </a:extLst>
              </a:tr>
              <a:tr h="203200">
                <a:tc>
                  <a:txBody>
                    <a:bodyPr/>
                    <a:lstStyle/>
                    <a:p>
                      <a:pPr algn="ctr" fontAlgn="b"/>
                      <a:r>
                        <a:rPr lang="en-US" sz="900" b="0" i="0" u="none" strike="noStrike">
                          <a:solidFill>
                            <a:srgbClr val="000000"/>
                          </a:solidFill>
                          <a:effectLst/>
                          <a:latin typeface="+mn-lt"/>
                        </a:rPr>
                        <a:t>Low</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252</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10,4%</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a:solidFill>
                            <a:srgbClr val="000000"/>
                          </a:solidFill>
                          <a:effectLst/>
                          <a:latin typeface="+mn-lt"/>
                        </a:rPr>
                        <a:t>68,2</a:t>
                      </a:r>
                    </a:p>
                  </a:txBody>
                  <a:tcPr marL="9525" marR="9525" marT="9525" marB="0" anchor="b">
                    <a:lnL>
                      <a:noFill/>
                    </a:lnL>
                    <a:lnR>
                      <a:noFill/>
                    </a:lnR>
                    <a:lnT>
                      <a:noFill/>
                    </a:lnT>
                    <a:lnB>
                      <a:noFill/>
                    </a:lnB>
                    <a:solidFill>
                      <a:schemeClr val="bg1">
                        <a:lumMod val="95000"/>
                      </a:schemeClr>
                    </a:solidFill>
                  </a:tcPr>
                </a:tc>
                <a:tc>
                  <a:txBody>
                    <a:bodyPr/>
                    <a:lstStyle/>
                    <a:p>
                      <a:pPr algn="ctr" fontAlgn="b"/>
                      <a:r>
                        <a:rPr lang="en-CO" sz="900" b="0" i="0" u="none" strike="noStrike" dirty="0">
                          <a:solidFill>
                            <a:srgbClr val="000000"/>
                          </a:solidFill>
                          <a:effectLst/>
                          <a:latin typeface="+mn-lt"/>
                        </a:rPr>
                        <a:t>24,2%</a:t>
                      </a:r>
                    </a:p>
                  </a:txBody>
                  <a:tcPr marL="9525" marR="9525" marT="9525" marB="0" anchor="b">
                    <a:lnL>
                      <a:noFill/>
                    </a:lnL>
                    <a:lnR>
                      <a:noFill/>
                    </a:lnR>
                    <a:lnT>
                      <a:noFill/>
                    </a:lnT>
                    <a:lnB>
                      <a:noFill/>
                    </a:lnB>
                    <a:solidFill>
                      <a:schemeClr val="bg1">
                        <a:lumMod val="95000"/>
                      </a:schemeClr>
                    </a:solidFill>
                  </a:tcPr>
                </a:tc>
                <a:extLst>
                  <a:ext uri="{0D108BD9-81ED-4DB2-BD59-A6C34878D82A}">
                    <a16:rowId xmlns:a16="http://schemas.microsoft.com/office/drawing/2014/main" val="2047230461"/>
                  </a:ext>
                </a:extLst>
              </a:tr>
              <a:tr h="203200">
                <a:tc>
                  <a:txBody>
                    <a:bodyPr/>
                    <a:lstStyle/>
                    <a:p>
                      <a:pPr algn="ctr" fontAlgn="b"/>
                      <a:r>
                        <a:rPr lang="en-US" sz="900" b="0" i="0" u="none" strike="noStrike">
                          <a:solidFill>
                            <a:srgbClr val="000000"/>
                          </a:solidFill>
                          <a:effectLst/>
                          <a:latin typeface="+mn-lt"/>
                        </a:rPr>
                        <a:t>Rare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b"/>
                      <a:r>
                        <a:rPr lang="en-CO" sz="900" b="0" i="0" u="none" strike="noStrike">
                          <a:solidFill>
                            <a:srgbClr val="000000"/>
                          </a:solidFill>
                          <a:effectLst/>
                          <a:latin typeface="+mn-lt"/>
                        </a:rPr>
                        <a:t>1996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b"/>
                      <a:r>
                        <a:rPr lang="en-CO" sz="900" b="0" i="0" u="none" strike="noStrike">
                          <a:solidFill>
                            <a:srgbClr val="000000"/>
                          </a:solidFill>
                          <a:effectLst/>
                          <a:latin typeface="+mn-lt"/>
                        </a:rPr>
                        <a:t>82,7%</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b"/>
                      <a:r>
                        <a:rPr lang="en-CO" sz="900" b="0" i="0" u="none" strike="noStrike">
                          <a:solidFill>
                            <a:srgbClr val="000000"/>
                          </a:solidFill>
                          <a:effectLst/>
                          <a:latin typeface="+mn-lt"/>
                        </a:rPr>
                        <a:t>6,6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b"/>
                      <a:r>
                        <a:rPr lang="en-CO" sz="900" b="0" i="0" u="none" strike="noStrike" dirty="0">
                          <a:solidFill>
                            <a:srgbClr val="000000"/>
                          </a:solidFill>
                          <a:effectLst/>
                          <a:latin typeface="+mn-lt"/>
                        </a:rPr>
                        <a:t>18,4%</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66009980"/>
                  </a:ext>
                </a:extLst>
              </a:tr>
              <a:tr h="200971">
                <a:tc>
                  <a:txBody>
                    <a:bodyPr/>
                    <a:lstStyle/>
                    <a:p>
                      <a:pPr algn="ctr" fontAlgn="b"/>
                      <a:r>
                        <a:rPr lang="en-US" sz="900" b="1" i="0" u="none" strike="noStrike" dirty="0">
                          <a:solidFill>
                            <a:schemeClr val="bg1"/>
                          </a:solidFill>
                          <a:effectLst/>
                          <a:latin typeface="+mn-lt"/>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accent1"/>
                    </a:solidFill>
                  </a:tcPr>
                </a:tc>
                <a:tc>
                  <a:txBody>
                    <a:bodyPr/>
                    <a:lstStyle/>
                    <a:p>
                      <a:pPr algn="ctr" fontAlgn="b"/>
                      <a:r>
                        <a:rPr lang="en-CO" sz="900" b="1" i="0" u="none" strike="noStrike">
                          <a:solidFill>
                            <a:schemeClr val="bg1"/>
                          </a:solidFill>
                          <a:effectLst/>
                          <a:latin typeface="+mn-lt"/>
                        </a:rPr>
                        <a:t>2413</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accent1"/>
                    </a:solidFill>
                  </a:tcPr>
                </a:tc>
                <a:tc>
                  <a:txBody>
                    <a:bodyPr/>
                    <a:lstStyle/>
                    <a:p>
                      <a:pPr algn="ctr" fontAlgn="b"/>
                      <a:r>
                        <a:rPr lang="en-CO" sz="900" b="1" i="0" u="none" strike="noStrike">
                          <a:solidFill>
                            <a:schemeClr val="bg1"/>
                          </a:solidFill>
                          <a:effectLst/>
                          <a:latin typeface="+mn-lt"/>
                        </a:rPr>
                        <a:t>100,0%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accent1"/>
                    </a:solidFill>
                  </a:tcPr>
                </a:tc>
                <a:tc>
                  <a:txBody>
                    <a:bodyPr/>
                    <a:lstStyle/>
                    <a:p>
                      <a:pPr algn="ctr" fontAlgn="b"/>
                      <a:r>
                        <a:rPr lang="en-CO" sz="900" b="1" i="0" u="none" strike="noStrike">
                          <a:solidFill>
                            <a:schemeClr val="bg1"/>
                          </a:solidFill>
                          <a:effectLst/>
                          <a:latin typeface="+mn-lt"/>
                        </a:rPr>
                        <a:t>29,4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accent1"/>
                    </a:solidFill>
                  </a:tcPr>
                </a:tc>
                <a:tc>
                  <a:txBody>
                    <a:bodyPr/>
                    <a:lstStyle/>
                    <a:p>
                      <a:pPr algn="ctr" fontAlgn="b"/>
                      <a:r>
                        <a:rPr lang="en-CO" sz="900" b="1" i="0" u="none" strike="noStrike" dirty="0">
                          <a:solidFill>
                            <a:schemeClr val="bg1"/>
                          </a:solidFill>
                          <a:effectLst/>
                          <a:latin typeface="+mn-lt"/>
                        </a:rPr>
                        <a:t>100,0%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accent1"/>
                    </a:solidFill>
                  </a:tcPr>
                </a:tc>
                <a:extLst>
                  <a:ext uri="{0D108BD9-81ED-4DB2-BD59-A6C34878D82A}">
                    <a16:rowId xmlns:a16="http://schemas.microsoft.com/office/drawing/2014/main" val="3289215912"/>
                  </a:ext>
                </a:extLst>
              </a:tr>
            </a:tbl>
          </a:graphicData>
        </a:graphic>
      </p:graphicFrame>
      <p:sp>
        <p:nvSpPr>
          <p:cNvPr id="13" name="Rectangle 12">
            <a:extLst>
              <a:ext uri="{FF2B5EF4-FFF2-40B4-BE49-F238E27FC236}">
                <a16:creationId xmlns:a16="http://schemas.microsoft.com/office/drawing/2014/main" id="{00FB324C-88EB-344C-936A-C8D7D2CB1C28}"/>
              </a:ext>
            </a:extLst>
          </p:cNvPr>
          <p:cNvSpPr/>
          <p:nvPr/>
        </p:nvSpPr>
        <p:spPr>
          <a:xfrm>
            <a:off x="3233962" y="5897018"/>
            <a:ext cx="326975" cy="108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Rare</a:t>
            </a:r>
          </a:p>
        </p:txBody>
      </p:sp>
      <p:sp>
        <p:nvSpPr>
          <p:cNvPr id="15" name="Rectangle 14">
            <a:extLst>
              <a:ext uri="{FF2B5EF4-FFF2-40B4-BE49-F238E27FC236}">
                <a16:creationId xmlns:a16="http://schemas.microsoft.com/office/drawing/2014/main" id="{D37A5670-06F0-376D-9B67-169A65EA696F}"/>
              </a:ext>
            </a:extLst>
          </p:cNvPr>
          <p:cNvSpPr/>
          <p:nvPr/>
        </p:nvSpPr>
        <p:spPr>
          <a:xfrm>
            <a:off x="3555928" y="5897018"/>
            <a:ext cx="482831" cy="108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Moderate</a:t>
            </a:r>
          </a:p>
        </p:txBody>
      </p:sp>
      <p:sp>
        <p:nvSpPr>
          <p:cNvPr id="16" name="Rectangle 15">
            <a:extLst>
              <a:ext uri="{FF2B5EF4-FFF2-40B4-BE49-F238E27FC236}">
                <a16:creationId xmlns:a16="http://schemas.microsoft.com/office/drawing/2014/main" id="{E7ABD498-A49E-A245-053E-708822A7D5E0}"/>
              </a:ext>
            </a:extLst>
          </p:cNvPr>
          <p:cNvSpPr/>
          <p:nvPr/>
        </p:nvSpPr>
        <p:spPr>
          <a:xfrm>
            <a:off x="3950194" y="5897018"/>
            <a:ext cx="482831" cy="108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Critical</a:t>
            </a:r>
          </a:p>
        </p:txBody>
      </p:sp>
      <p:sp>
        <p:nvSpPr>
          <p:cNvPr id="17" name="Rectangle 16">
            <a:extLst>
              <a:ext uri="{FF2B5EF4-FFF2-40B4-BE49-F238E27FC236}">
                <a16:creationId xmlns:a16="http://schemas.microsoft.com/office/drawing/2014/main" id="{2B803B95-AF56-11F7-8FE1-CE231643C86C}"/>
              </a:ext>
            </a:extLst>
          </p:cNvPr>
          <p:cNvSpPr/>
          <p:nvPr/>
        </p:nvSpPr>
        <p:spPr>
          <a:xfrm>
            <a:off x="4716982" y="5897017"/>
            <a:ext cx="482831" cy="108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High</a:t>
            </a:r>
          </a:p>
        </p:txBody>
      </p:sp>
      <p:sp>
        <p:nvSpPr>
          <p:cNvPr id="18" name="Rectangle 17">
            <a:extLst>
              <a:ext uri="{FF2B5EF4-FFF2-40B4-BE49-F238E27FC236}">
                <a16:creationId xmlns:a16="http://schemas.microsoft.com/office/drawing/2014/main" id="{F741AAAB-6958-B9C7-FBF2-7CCCEE491F15}"/>
              </a:ext>
            </a:extLst>
          </p:cNvPr>
          <p:cNvSpPr/>
          <p:nvPr/>
        </p:nvSpPr>
        <p:spPr>
          <a:xfrm>
            <a:off x="4331236" y="5897017"/>
            <a:ext cx="482831" cy="108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Low</a:t>
            </a:r>
          </a:p>
        </p:txBody>
      </p:sp>
      <p:sp>
        <p:nvSpPr>
          <p:cNvPr id="19" name="Rectangle 18">
            <a:extLst>
              <a:ext uri="{FF2B5EF4-FFF2-40B4-BE49-F238E27FC236}">
                <a16:creationId xmlns:a16="http://schemas.microsoft.com/office/drawing/2014/main" id="{BD24E475-084F-ED76-43C0-DDA47A102763}"/>
              </a:ext>
            </a:extLst>
          </p:cNvPr>
          <p:cNvSpPr/>
          <p:nvPr/>
        </p:nvSpPr>
        <p:spPr>
          <a:xfrm>
            <a:off x="3950193" y="6005874"/>
            <a:ext cx="482831" cy="70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
                <a:solidFill>
                  <a:schemeClr val="tx1"/>
                </a:solidFill>
              </a:rPr>
              <a:t>Clusters</a:t>
            </a:r>
          </a:p>
        </p:txBody>
      </p:sp>
    </p:spTree>
    <p:extLst>
      <p:ext uri="{BB962C8B-B14F-4D97-AF65-F5344CB8AC3E}">
        <p14:creationId xmlns:p14="http://schemas.microsoft.com/office/powerpoint/2010/main" val="64277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1275ED6-6A8C-EF63-4B79-4B9EFBB77308}"/>
              </a:ext>
            </a:extLst>
          </p:cNvPr>
          <p:cNvGraphicFramePr>
            <a:graphicFrameLocks noChangeAspect="1"/>
          </p:cNvGraphicFramePr>
          <p:nvPr>
            <p:custDataLst>
              <p:tags r:id="rId1"/>
            </p:custDataLst>
            <p:extLst>
              <p:ext uri="{D42A27DB-BD31-4B8C-83A1-F6EECF244321}">
                <p14:modId xmlns:p14="http://schemas.microsoft.com/office/powerpoint/2010/main" val="30284715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think-cell data - do not delete" hidden="1">
                        <a:extLst>
                          <a:ext uri="{FF2B5EF4-FFF2-40B4-BE49-F238E27FC236}">
                            <a16:creationId xmlns:a16="http://schemas.microsoft.com/office/drawing/2014/main" id="{D1275ED6-6A8C-EF63-4B79-4B9EFBB7730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2" name="Rectangle 51">
            <a:extLst>
              <a:ext uri="{FF2B5EF4-FFF2-40B4-BE49-F238E27FC236}">
                <a16:creationId xmlns:a16="http://schemas.microsoft.com/office/drawing/2014/main" id="{82F32226-EFAB-1133-A63C-8790A6137E87}"/>
              </a:ext>
            </a:extLst>
          </p:cNvPr>
          <p:cNvSpPr/>
          <p:nvPr/>
        </p:nvSpPr>
        <p:spPr>
          <a:xfrm>
            <a:off x="4649929" y="2327194"/>
            <a:ext cx="3685998" cy="4190502"/>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6E37CB-9393-4724-2128-CAF2207D6B38}"/>
              </a:ext>
            </a:extLst>
          </p:cNvPr>
          <p:cNvSpPr/>
          <p:nvPr/>
        </p:nvSpPr>
        <p:spPr>
          <a:xfrm>
            <a:off x="490451" y="2327194"/>
            <a:ext cx="3783671" cy="4190502"/>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ea typeface="+mj-lt"/>
                <a:cs typeface="+mj-lt"/>
              </a:rPr>
              <a:t>|</a:t>
            </a:r>
            <a:r>
              <a:rPr lang="en-CA" dirty="0"/>
              <a:t>Forecast and outputs</a:t>
            </a:r>
            <a:endParaRPr lang="en-US" dirty="0"/>
          </a:p>
        </p:txBody>
      </p:sp>
      <p:pic>
        <p:nvPicPr>
          <p:cNvPr id="9" name="Picture 6" descr="A general architecture of XGBoost | Download Scientific Diagram">
            <a:extLst>
              <a:ext uri="{FF2B5EF4-FFF2-40B4-BE49-F238E27FC236}">
                <a16:creationId xmlns:a16="http://schemas.microsoft.com/office/drawing/2014/main" id="{A64F0456-0677-6261-88CF-F4DB9E5072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537" y="3303089"/>
            <a:ext cx="852508" cy="4553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7B4A73-3A67-0BAC-5029-4F985E3FD5E2}"/>
              </a:ext>
            </a:extLst>
          </p:cNvPr>
          <p:cNvSpPr txBox="1"/>
          <p:nvPr/>
        </p:nvSpPr>
        <p:spPr>
          <a:xfrm>
            <a:off x="710227" y="2942368"/>
            <a:ext cx="915494" cy="276999"/>
          </a:xfrm>
          <a:prstGeom prst="rect">
            <a:avLst/>
          </a:prstGeom>
          <a:noFill/>
        </p:spPr>
        <p:txBody>
          <a:bodyPr wrap="square">
            <a:spAutoFit/>
          </a:bodyPr>
          <a:lstStyle/>
          <a:p>
            <a:pPr fontAlgn="base"/>
            <a:r>
              <a:rPr lang="en-US" sz="1200">
                <a:solidFill>
                  <a:schemeClr val="tx1"/>
                </a:solidFill>
              </a:rPr>
              <a:t>-</a:t>
            </a:r>
            <a:r>
              <a:rPr lang="en-US" sz="1200" err="1">
                <a:solidFill>
                  <a:schemeClr val="tx1"/>
                </a:solidFill>
              </a:rPr>
              <a:t>XgBoost</a:t>
            </a:r>
            <a:endParaRPr lang="en-US" sz="1200">
              <a:solidFill>
                <a:schemeClr val="tx1"/>
              </a:solidFill>
            </a:endParaRPr>
          </a:p>
        </p:txBody>
      </p:sp>
      <p:sp>
        <p:nvSpPr>
          <p:cNvPr id="11" name="Rectangle 10">
            <a:extLst>
              <a:ext uri="{FF2B5EF4-FFF2-40B4-BE49-F238E27FC236}">
                <a16:creationId xmlns:a16="http://schemas.microsoft.com/office/drawing/2014/main" id="{215243D2-7E26-0BE8-9540-AD3A0A9C98E5}"/>
              </a:ext>
            </a:extLst>
          </p:cNvPr>
          <p:cNvSpPr/>
          <p:nvPr/>
        </p:nvSpPr>
        <p:spPr>
          <a:xfrm>
            <a:off x="710227" y="4237771"/>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200">
                <a:solidFill>
                  <a:schemeClr val="tx1"/>
                </a:solidFill>
              </a:rPr>
              <a:t>-Neural</a:t>
            </a:r>
          </a:p>
          <a:p>
            <a:pPr fontAlgn="base"/>
            <a:r>
              <a:rPr lang="en-US" sz="1200">
                <a:solidFill>
                  <a:schemeClr val="tx1"/>
                </a:solidFill>
              </a:rPr>
              <a:t>Networks</a:t>
            </a:r>
          </a:p>
        </p:txBody>
      </p:sp>
      <p:pic>
        <p:nvPicPr>
          <p:cNvPr id="12" name="Picture 4" descr="Facebook Prophet and the Stock Market (Part 2) — Advancing Analytics">
            <a:extLst>
              <a:ext uri="{FF2B5EF4-FFF2-40B4-BE49-F238E27FC236}">
                <a16:creationId xmlns:a16="http://schemas.microsoft.com/office/drawing/2014/main" id="{8C75F420-201F-A3CA-6ED2-046C7F86204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10227" y="5738016"/>
            <a:ext cx="736623" cy="4267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Artificial neural network - Wikipedia">
            <a:extLst>
              <a:ext uri="{FF2B5EF4-FFF2-40B4-BE49-F238E27FC236}">
                <a16:creationId xmlns:a16="http://schemas.microsoft.com/office/drawing/2014/main" id="{E5D23C38-F7AE-8D2A-7A14-D631F5022F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633" y="4614188"/>
            <a:ext cx="455034" cy="5471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589D4FC-63CA-9A8C-A5ED-E6B012B625A0}"/>
              </a:ext>
            </a:extLst>
          </p:cNvPr>
          <p:cNvSpPr txBox="1"/>
          <p:nvPr/>
        </p:nvSpPr>
        <p:spPr>
          <a:xfrm>
            <a:off x="526327" y="1946675"/>
            <a:ext cx="2909385"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Model</a:t>
            </a:r>
          </a:p>
        </p:txBody>
      </p:sp>
      <p:sp>
        <p:nvSpPr>
          <p:cNvPr id="19" name="TextBox 18">
            <a:extLst>
              <a:ext uri="{FF2B5EF4-FFF2-40B4-BE49-F238E27FC236}">
                <a16:creationId xmlns:a16="http://schemas.microsoft.com/office/drawing/2014/main" id="{8E15C672-B34F-7CC8-CAC2-704141917F3B}"/>
              </a:ext>
            </a:extLst>
          </p:cNvPr>
          <p:cNvSpPr txBox="1"/>
          <p:nvPr/>
        </p:nvSpPr>
        <p:spPr>
          <a:xfrm>
            <a:off x="490451" y="1900019"/>
            <a:ext cx="3755453" cy="338554"/>
          </a:xfrm>
          <a:prstGeom prst="rect">
            <a:avLst/>
          </a:prstGeom>
          <a:solidFill>
            <a:schemeClr val="accent2"/>
          </a:solidFill>
          <a:effectLst>
            <a:outerShdw blurRad="50800" dist="38100" dir="2700000" algn="tl" rotWithShape="0">
              <a:prstClr val="black">
                <a:alpha val="40000"/>
              </a:prstClr>
            </a:outerShdw>
          </a:effectLst>
        </p:spPr>
        <p:txBody>
          <a:bodyPr wrap="square">
            <a:spAutoFit/>
          </a:bodyPr>
          <a:lstStyle>
            <a:defPPr>
              <a:defRPr lang="en-US"/>
            </a:defPPr>
            <a:lvl1pPr>
              <a:defRPr sz="1600">
                <a:solidFill>
                  <a:schemeClr val="bg1"/>
                </a:solidFill>
              </a:defRPr>
            </a:lvl1pPr>
          </a:lstStyle>
          <a:p>
            <a:r>
              <a:rPr lang="en-US" b="1"/>
              <a:t>Model Results</a:t>
            </a:r>
          </a:p>
        </p:txBody>
      </p:sp>
      <p:sp>
        <p:nvSpPr>
          <p:cNvPr id="27" name="Rectangle 26">
            <a:extLst>
              <a:ext uri="{FF2B5EF4-FFF2-40B4-BE49-F238E27FC236}">
                <a16:creationId xmlns:a16="http://schemas.microsoft.com/office/drawing/2014/main" id="{D714D254-1961-EE0C-9F4E-6F7F71EBEDCB}"/>
              </a:ext>
            </a:extLst>
          </p:cNvPr>
          <p:cNvSpPr/>
          <p:nvPr/>
        </p:nvSpPr>
        <p:spPr>
          <a:xfrm>
            <a:off x="672506" y="5389428"/>
            <a:ext cx="977908" cy="357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200">
                <a:solidFill>
                  <a:schemeClr val="tx1"/>
                </a:solidFill>
              </a:rPr>
              <a:t>-Prophet</a:t>
            </a:r>
          </a:p>
        </p:txBody>
      </p:sp>
      <p:sp>
        <p:nvSpPr>
          <p:cNvPr id="28" name="Rectangle 27">
            <a:extLst>
              <a:ext uri="{FF2B5EF4-FFF2-40B4-BE49-F238E27FC236}">
                <a16:creationId xmlns:a16="http://schemas.microsoft.com/office/drawing/2014/main" id="{7D3A63C8-2948-E4EC-4FD6-2E7C6034F852}"/>
              </a:ext>
            </a:extLst>
          </p:cNvPr>
          <p:cNvSpPr/>
          <p:nvPr/>
        </p:nvSpPr>
        <p:spPr>
          <a:xfrm>
            <a:off x="697917" y="2559591"/>
            <a:ext cx="977908"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400" b="1">
                <a:solidFill>
                  <a:schemeClr val="tx1"/>
                </a:solidFill>
              </a:rPr>
              <a:t>Model </a:t>
            </a:r>
          </a:p>
        </p:txBody>
      </p:sp>
      <p:sp>
        <p:nvSpPr>
          <p:cNvPr id="29" name="Rectangle 28">
            <a:extLst>
              <a:ext uri="{FF2B5EF4-FFF2-40B4-BE49-F238E27FC236}">
                <a16:creationId xmlns:a16="http://schemas.microsoft.com/office/drawing/2014/main" id="{FF45AB5D-276E-2FD8-884D-BF69EBCF6651}"/>
              </a:ext>
            </a:extLst>
          </p:cNvPr>
          <p:cNvSpPr/>
          <p:nvPr/>
        </p:nvSpPr>
        <p:spPr>
          <a:xfrm>
            <a:off x="3330411" y="4485058"/>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63</a:t>
            </a:r>
            <a:r>
              <a:rPr lang="en-US" sz="1400">
                <a:solidFill>
                  <a:schemeClr val="tx1"/>
                </a:solidFill>
              </a:rPr>
              <a:t>%</a:t>
            </a:r>
            <a:endParaRPr lang="en-US" sz="2400">
              <a:solidFill>
                <a:schemeClr val="tx1"/>
              </a:solidFill>
            </a:endParaRPr>
          </a:p>
        </p:txBody>
      </p:sp>
      <p:sp>
        <p:nvSpPr>
          <p:cNvPr id="30" name="Rectangle 29">
            <a:extLst>
              <a:ext uri="{FF2B5EF4-FFF2-40B4-BE49-F238E27FC236}">
                <a16:creationId xmlns:a16="http://schemas.microsoft.com/office/drawing/2014/main" id="{8788CE7E-5D80-AD6A-3771-F2CD3B75B5C4}"/>
              </a:ext>
            </a:extLst>
          </p:cNvPr>
          <p:cNvSpPr/>
          <p:nvPr/>
        </p:nvSpPr>
        <p:spPr>
          <a:xfrm>
            <a:off x="3200013" y="2554723"/>
            <a:ext cx="1186819"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1400" b="1">
                <a:solidFill>
                  <a:schemeClr val="tx1"/>
                </a:solidFill>
              </a:rPr>
              <a:t>Avg</a:t>
            </a:r>
          </a:p>
          <a:p>
            <a:pPr algn="ctr" fontAlgn="base"/>
            <a:r>
              <a:rPr lang="en-US" sz="1400" b="1">
                <a:solidFill>
                  <a:schemeClr val="tx1"/>
                </a:solidFill>
              </a:rPr>
              <a:t>Accuracy </a:t>
            </a:r>
          </a:p>
        </p:txBody>
      </p:sp>
      <p:sp>
        <p:nvSpPr>
          <p:cNvPr id="31" name="Rectangle 30">
            <a:extLst>
              <a:ext uri="{FF2B5EF4-FFF2-40B4-BE49-F238E27FC236}">
                <a16:creationId xmlns:a16="http://schemas.microsoft.com/office/drawing/2014/main" id="{5BF24FDD-2496-49DC-F1F8-8D03F65EC15D}"/>
              </a:ext>
            </a:extLst>
          </p:cNvPr>
          <p:cNvSpPr/>
          <p:nvPr/>
        </p:nvSpPr>
        <p:spPr>
          <a:xfrm>
            <a:off x="3360295" y="3214499"/>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64</a:t>
            </a:r>
            <a:r>
              <a:rPr lang="en-US" sz="1400">
                <a:solidFill>
                  <a:schemeClr val="tx1"/>
                </a:solidFill>
              </a:rPr>
              <a:t>%</a:t>
            </a:r>
            <a:endParaRPr lang="en-US" sz="2400">
              <a:solidFill>
                <a:schemeClr val="tx1"/>
              </a:solidFill>
            </a:endParaRPr>
          </a:p>
        </p:txBody>
      </p:sp>
      <p:sp>
        <p:nvSpPr>
          <p:cNvPr id="32" name="Rectangle 31">
            <a:extLst>
              <a:ext uri="{FF2B5EF4-FFF2-40B4-BE49-F238E27FC236}">
                <a16:creationId xmlns:a16="http://schemas.microsoft.com/office/drawing/2014/main" id="{DFFAB6B0-7494-FB26-2B6C-A32FA4A24FED}"/>
              </a:ext>
            </a:extLst>
          </p:cNvPr>
          <p:cNvSpPr/>
          <p:nvPr/>
        </p:nvSpPr>
        <p:spPr>
          <a:xfrm>
            <a:off x="3335675" y="5755789"/>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61</a:t>
            </a:r>
            <a:r>
              <a:rPr lang="en-US" sz="1400">
                <a:solidFill>
                  <a:schemeClr val="tx1"/>
                </a:solidFill>
              </a:rPr>
              <a:t>%</a:t>
            </a:r>
            <a:endParaRPr lang="en-US" sz="2400">
              <a:solidFill>
                <a:schemeClr val="tx1"/>
              </a:solidFill>
            </a:endParaRPr>
          </a:p>
        </p:txBody>
      </p:sp>
      <p:cxnSp>
        <p:nvCxnSpPr>
          <p:cNvPr id="33" name="Straight Connector 32">
            <a:extLst>
              <a:ext uri="{FF2B5EF4-FFF2-40B4-BE49-F238E27FC236}">
                <a16:creationId xmlns:a16="http://schemas.microsoft.com/office/drawing/2014/main" id="{834FCBB9-AF59-8162-98A1-1077C08F4536}"/>
              </a:ext>
            </a:extLst>
          </p:cNvPr>
          <p:cNvCxnSpPr>
            <a:cxnSpLocks/>
          </p:cNvCxnSpPr>
          <p:nvPr/>
        </p:nvCxnSpPr>
        <p:spPr>
          <a:xfrm>
            <a:off x="4470983" y="2060911"/>
            <a:ext cx="0" cy="4456785"/>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84097B-17F4-C3E0-BE82-C54C02B60A9A}"/>
              </a:ext>
            </a:extLst>
          </p:cNvPr>
          <p:cNvCxnSpPr>
            <a:cxnSpLocks/>
          </p:cNvCxnSpPr>
          <p:nvPr/>
        </p:nvCxnSpPr>
        <p:spPr>
          <a:xfrm>
            <a:off x="1502820" y="4042381"/>
            <a:ext cx="197191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AD7574-DCD8-AAAF-76DF-569E192C0638}"/>
              </a:ext>
            </a:extLst>
          </p:cNvPr>
          <p:cNvCxnSpPr>
            <a:cxnSpLocks/>
          </p:cNvCxnSpPr>
          <p:nvPr/>
        </p:nvCxnSpPr>
        <p:spPr>
          <a:xfrm>
            <a:off x="1502820" y="5389428"/>
            <a:ext cx="197191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6A05BD3-4155-97D8-32FB-E81927AFDC47}"/>
              </a:ext>
            </a:extLst>
          </p:cNvPr>
          <p:cNvSpPr/>
          <p:nvPr/>
        </p:nvSpPr>
        <p:spPr>
          <a:xfrm>
            <a:off x="1945293" y="2554723"/>
            <a:ext cx="1186819"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1400" b="1">
                <a:solidFill>
                  <a:schemeClr val="tx1"/>
                </a:solidFill>
              </a:rPr>
              <a:t>Avg Precision </a:t>
            </a:r>
          </a:p>
        </p:txBody>
      </p:sp>
      <p:sp>
        <p:nvSpPr>
          <p:cNvPr id="40" name="Rectangle 39">
            <a:extLst>
              <a:ext uri="{FF2B5EF4-FFF2-40B4-BE49-F238E27FC236}">
                <a16:creationId xmlns:a16="http://schemas.microsoft.com/office/drawing/2014/main" id="{60E70D7E-C101-3625-A3B5-0F235C9EAA1D}"/>
              </a:ext>
            </a:extLst>
          </p:cNvPr>
          <p:cNvSpPr/>
          <p:nvPr/>
        </p:nvSpPr>
        <p:spPr>
          <a:xfrm>
            <a:off x="2229194" y="3218472"/>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61</a:t>
            </a:r>
            <a:r>
              <a:rPr lang="en-US" sz="1400">
                <a:solidFill>
                  <a:schemeClr val="tx1"/>
                </a:solidFill>
              </a:rPr>
              <a:t>%</a:t>
            </a:r>
            <a:endParaRPr lang="en-US" sz="2400">
              <a:solidFill>
                <a:schemeClr val="tx1"/>
              </a:solidFill>
            </a:endParaRPr>
          </a:p>
        </p:txBody>
      </p:sp>
      <p:sp>
        <p:nvSpPr>
          <p:cNvPr id="41" name="Rectangle 40">
            <a:extLst>
              <a:ext uri="{FF2B5EF4-FFF2-40B4-BE49-F238E27FC236}">
                <a16:creationId xmlns:a16="http://schemas.microsoft.com/office/drawing/2014/main" id="{D54F083A-35C0-5A77-E2A2-75D5FAA901AD}"/>
              </a:ext>
            </a:extLst>
          </p:cNvPr>
          <p:cNvSpPr/>
          <p:nvPr/>
        </p:nvSpPr>
        <p:spPr>
          <a:xfrm>
            <a:off x="2229194" y="4482210"/>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67</a:t>
            </a:r>
            <a:r>
              <a:rPr lang="en-US" sz="1400">
                <a:solidFill>
                  <a:schemeClr val="tx1"/>
                </a:solidFill>
              </a:rPr>
              <a:t>%</a:t>
            </a:r>
            <a:endParaRPr lang="en-US" sz="2400">
              <a:solidFill>
                <a:schemeClr val="tx1"/>
              </a:solidFill>
            </a:endParaRPr>
          </a:p>
        </p:txBody>
      </p:sp>
      <p:sp>
        <p:nvSpPr>
          <p:cNvPr id="42" name="Rectangle 41">
            <a:extLst>
              <a:ext uri="{FF2B5EF4-FFF2-40B4-BE49-F238E27FC236}">
                <a16:creationId xmlns:a16="http://schemas.microsoft.com/office/drawing/2014/main" id="{698235EE-F1A9-0841-25E3-3A3B1FE4A631}"/>
              </a:ext>
            </a:extLst>
          </p:cNvPr>
          <p:cNvSpPr/>
          <p:nvPr/>
        </p:nvSpPr>
        <p:spPr>
          <a:xfrm>
            <a:off x="2235354" y="5755789"/>
            <a:ext cx="915494" cy="322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400">
                <a:solidFill>
                  <a:schemeClr val="tx1"/>
                </a:solidFill>
              </a:rPr>
              <a:t>62</a:t>
            </a:r>
            <a:r>
              <a:rPr lang="en-US" sz="1400">
                <a:solidFill>
                  <a:schemeClr val="tx1"/>
                </a:solidFill>
              </a:rPr>
              <a:t>%</a:t>
            </a:r>
            <a:endParaRPr lang="en-US" sz="2400">
              <a:solidFill>
                <a:schemeClr val="tx1"/>
              </a:solidFill>
            </a:endParaRPr>
          </a:p>
        </p:txBody>
      </p:sp>
      <p:sp>
        <p:nvSpPr>
          <p:cNvPr id="43" name="5-Point Star 42">
            <a:extLst>
              <a:ext uri="{FF2B5EF4-FFF2-40B4-BE49-F238E27FC236}">
                <a16:creationId xmlns:a16="http://schemas.microsoft.com/office/drawing/2014/main" id="{CC075787-0262-EAB4-FF00-65AF4178361B}"/>
              </a:ext>
            </a:extLst>
          </p:cNvPr>
          <p:cNvSpPr/>
          <p:nvPr/>
        </p:nvSpPr>
        <p:spPr>
          <a:xfrm>
            <a:off x="199713" y="4481645"/>
            <a:ext cx="428765" cy="377785"/>
          </a:xfrm>
          <a:prstGeom prst="star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map with a location pin&#10;&#10;Description automatically generated">
            <a:extLst>
              <a:ext uri="{FF2B5EF4-FFF2-40B4-BE49-F238E27FC236}">
                <a16:creationId xmlns:a16="http://schemas.microsoft.com/office/drawing/2014/main" id="{BDBBCC1F-44FE-8ED6-8E35-F2640C43E757}"/>
              </a:ext>
            </a:extLst>
          </p:cNvPr>
          <p:cNvPicPr>
            <a:picLocks noChangeAspect="1"/>
          </p:cNvPicPr>
          <p:nvPr/>
        </p:nvPicPr>
        <p:blipFill rotWithShape="1">
          <a:blip r:embed="rId9">
            <a:extLst>
              <a:ext uri="{28A0092B-C50C-407E-A947-70E740481C1C}">
                <a14:useLocalDpi xmlns:a14="http://schemas.microsoft.com/office/drawing/2010/main" val="0"/>
              </a:ext>
            </a:extLst>
          </a:blip>
          <a:srcRect l="3706" r="27838"/>
          <a:stretch/>
        </p:blipFill>
        <p:spPr>
          <a:xfrm>
            <a:off x="4770141" y="2688274"/>
            <a:ext cx="3406382" cy="2906018"/>
          </a:xfrm>
          <a:prstGeom prst="rect">
            <a:avLst/>
          </a:prstGeom>
        </p:spPr>
      </p:pic>
      <p:sp>
        <p:nvSpPr>
          <p:cNvPr id="46" name="Rounded Rectangle 45">
            <a:extLst>
              <a:ext uri="{FF2B5EF4-FFF2-40B4-BE49-F238E27FC236}">
                <a16:creationId xmlns:a16="http://schemas.microsoft.com/office/drawing/2014/main" id="{70163CED-033C-7CEF-C54D-5E227CF0DD8C}"/>
              </a:ext>
            </a:extLst>
          </p:cNvPr>
          <p:cNvSpPr/>
          <p:nvPr/>
        </p:nvSpPr>
        <p:spPr>
          <a:xfrm>
            <a:off x="5817003" y="2716221"/>
            <a:ext cx="2109227" cy="52614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rPr>
              <a:t>Grid: </a:t>
            </a:r>
            <a:r>
              <a:rPr lang="en-US" sz="1000" dirty="0">
                <a:solidFill>
                  <a:schemeClr val="tx1"/>
                </a:solidFill>
              </a:rPr>
              <a:t>128</a:t>
            </a:r>
          </a:p>
          <a:p>
            <a:r>
              <a:rPr lang="en-US" sz="1000" b="1" dirty="0">
                <a:solidFill>
                  <a:schemeClr val="tx1"/>
                </a:solidFill>
              </a:rPr>
              <a:t>Cluster: </a:t>
            </a:r>
            <a:r>
              <a:rPr lang="en-US" sz="1000" dirty="0">
                <a:solidFill>
                  <a:schemeClr val="tx1"/>
                </a:solidFill>
              </a:rPr>
              <a:t>Critical</a:t>
            </a:r>
          </a:p>
        </p:txBody>
      </p:sp>
      <p:sp>
        <p:nvSpPr>
          <p:cNvPr id="47" name="TextBox 46">
            <a:extLst>
              <a:ext uri="{FF2B5EF4-FFF2-40B4-BE49-F238E27FC236}">
                <a16:creationId xmlns:a16="http://schemas.microsoft.com/office/drawing/2014/main" id="{674368C0-303F-6E6B-9EEC-B73000CE444C}"/>
              </a:ext>
            </a:extLst>
          </p:cNvPr>
          <p:cNvSpPr txBox="1"/>
          <p:nvPr/>
        </p:nvSpPr>
        <p:spPr>
          <a:xfrm>
            <a:off x="4703721" y="1952028"/>
            <a:ext cx="2909385"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Model</a:t>
            </a:r>
          </a:p>
        </p:txBody>
      </p:sp>
      <p:sp>
        <p:nvSpPr>
          <p:cNvPr id="48" name="TextBox 47">
            <a:extLst>
              <a:ext uri="{FF2B5EF4-FFF2-40B4-BE49-F238E27FC236}">
                <a16:creationId xmlns:a16="http://schemas.microsoft.com/office/drawing/2014/main" id="{D25F0A97-2B36-3686-9B9C-D5DB700FF520}"/>
              </a:ext>
            </a:extLst>
          </p:cNvPr>
          <p:cNvSpPr txBox="1"/>
          <p:nvPr/>
        </p:nvSpPr>
        <p:spPr>
          <a:xfrm>
            <a:off x="4667845" y="1905372"/>
            <a:ext cx="3668079" cy="338554"/>
          </a:xfrm>
          <a:prstGeom prst="rect">
            <a:avLst/>
          </a:prstGeom>
          <a:solidFill>
            <a:schemeClr val="accent2"/>
          </a:solidFill>
          <a:effectLst>
            <a:outerShdw blurRad="50800" dist="38100" dir="2700000" algn="tl" rotWithShape="0">
              <a:prstClr val="black">
                <a:alpha val="40000"/>
              </a:prstClr>
            </a:outerShdw>
          </a:effectLst>
        </p:spPr>
        <p:txBody>
          <a:bodyPr wrap="square">
            <a:spAutoFit/>
          </a:bodyPr>
          <a:lstStyle>
            <a:defPPr>
              <a:defRPr lang="en-US"/>
            </a:defPPr>
            <a:lvl1pPr>
              <a:defRPr sz="1600">
                <a:solidFill>
                  <a:schemeClr val="bg1"/>
                </a:solidFill>
              </a:defRPr>
            </a:lvl1pPr>
          </a:lstStyle>
          <a:p>
            <a:r>
              <a:rPr lang="en-US" b="1"/>
              <a:t>Visual Mapping</a:t>
            </a:r>
          </a:p>
        </p:txBody>
      </p:sp>
      <p:sp>
        <p:nvSpPr>
          <p:cNvPr id="49" name="TextBox 48">
            <a:extLst>
              <a:ext uri="{FF2B5EF4-FFF2-40B4-BE49-F238E27FC236}">
                <a16:creationId xmlns:a16="http://schemas.microsoft.com/office/drawing/2014/main" id="{887454FB-36B5-5E18-7566-374AC2DFFB0F}"/>
              </a:ext>
            </a:extLst>
          </p:cNvPr>
          <p:cNvSpPr txBox="1"/>
          <p:nvPr/>
        </p:nvSpPr>
        <p:spPr>
          <a:xfrm>
            <a:off x="8541878" y="1946675"/>
            <a:ext cx="2107285"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Model</a:t>
            </a:r>
          </a:p>
        </p:txBody>
      </p:sp>
      <p:sp>
        <p:nvSpPr>
          <p:cNvPr id="50" name="TextBox 49">
            <a:extLst>
              <a:ext uri="{FF2B5EF4-FFF2-40B4-BE49-F238E27FC236}">
                <a16:creationId xmlns:a16="http://schemas.microsoft.com/office/drawing/2014/main" id="{0ED74795-0CF6-9512-2018-8D9ED01BA641}"/>
              </a:ext>
            </a:extLst>
          </p:cNvPr>
          <p:cNvSpPr txBox="1"/>
          <p:nvPr/>
        </p:nvSpPr>
        <p:spPr>
          <a:xfrm>
            <a:off x="8506002" y="1900019"/>
            <a:ext cx="3512454" cy="338554"/>
          </a:xfrm>
          <a:prstGeom prst="rect">
            <a:avLst/>
          </a:prstGeom>
          <a:solidFill>
            <a:schemeClr val="accent2"/>
          </a:solidFill>
          <a:effectLst>
            <a:outerShdw blurRad="50800" dist="38100" dir="2700000" algn="tl" rotWithShape="0">
              <a:prstClr val="black">
                <a:alpha val="40000"/>
              </a:prstClr>
            </a:outerShdw>
          </a:effectLst>
        </p:spPr>
        <p:txBody>
          <a:bodyPr wrap="square">
            <a:spAutoFit/>
          </a:bodyPr>
          <a:lstStyle>
            <a:defPPr>
              <a:defRPr lang="en-US"/>
            </a:defPPr>
            <a:lvl1pPr>
              <a:defRPr sz="1600">
                <a:solidFill>
                  <a:schemeClr val="bg1"/>
                </a:solidFill>
              </a:defRPr>
            </a:lvl1pPr>
          </a:lstStyle>
          <a:p>
            <a:r>
              <a:rPr lang="en-US" b="1"/>
              <a:t>Highlights</a:t>
            </a:r>
          </a:p>
        </p:txBody>
      </p:sp>
      <p:sp>
        <p:nvSpPr>
          <p:cNvPr id="53" name="Rectangle 52">
            <a:extLst>
              <a:ext uri="{FF2B5EF4-FFF2-40B4-BE49-F238E27FC236}">
                <a16:creationId xmlns:a16="http://schemas.microsoft.com/office/drawing/2014/main" id="{9840B738-5687-B93E-73F3-1444A810165A}"/>
              </a:ext>
            </a:extLst>
          </p:cNvPr>
          <p:cNvSpPr/>
          <p:nvPr/>
        </p:nvSpPr>
        <p:spPr>
          <a:xfrm>
            <a:off x="8506002" y="2327194"/>
            <a:ext cx="3512454" cy="4190502"/>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a:solidFill>
                <a:schemeClr val="tx1"/>
              </a:solidFill>
            </a:endParaRPr>
          </a:p>
          <a:p>
            <a:r>
              <a:rPr lang="en-US" sz="1600">
                <a:solidFill>
                  <a:schemeClr val="tx1"/>
                </a:solidFill>
              </a:rPr>
              <a:t>- In general models don’t perform very well, next steps include new features from date column, environmental variables,  Location features (Parks , Budlings, etc.)</a:t>
            </a:r>
          </a:p>
          <a:p>
            <a:endParaRPr lang="en-US" sz="1600">
              <a:solidFill>
                <a:schemeClr val="tx1"/>
              </a:solidFill>
            </a:endParaRPr>
          </a:p>
          <a:p>
            <a:r>
              <a:rPr lang="en-US" sz="1600">
                <a:solidFill>
                  <a:schemeClr val="tx1"/>
                </a:solidFill>
              </a:rPr>
              <a:t>-</a:t>
            </a:r>
            <a:r>
              <a:rPr lang="en-US" sz="1600" b="1">
                <a:solidFill>
                  <a:schemeClr val="tx1"/>
                </a:solidFill>
              </a:rPr>
              <a:t> </a:t>
            </a:r>
            <a:r>
              <a:rPr lang="en-US" sz="1600">
                <a:solidFill>
                  <a:schemeClr val="tx1"/>
                </a:solidFill>
              </a:rPr>
              <a:t>Neural networks outputs are the one used for the final recommendation , the model outperform for </a:t>
            </a:r>
            <a:r>
              <a:rPr lang="en-US" sz="1600" i="1">
                <a:solidFill>
                  <a:schemeClr val="tx1"/>
                </a:solidFill>
              </a:rPr>
              <a:t>High</a:t>
            </a:r>
            <a:r>
              <a:rPr lang="en-US" sz="1600">
                <a:solidFill>
                  <a:schemeClr val="tx1"/>
                </a:solidFill>
              </a:rPr>
              <a:t> and </a:t>
            </a:r>
            <a:r>
              <a:rPr lang="en-US" sz="1600" i="1">
                <a:solidFill>
                  <a:schemeClr val="tx1"/>
                </a:solidFill>
              </a:rPr>
              <a:t>Critical</a:t>
            </a:r>
            <a:r>
              <a:rPr lang="en-US" sz="1600">
                <a:solidFill>
                  <a:schemeClr val="tx1"/>
                </a:solidFill>
              </a:rPr>
              <a:t> clusters.</a:t>
            </a:r>
          </a:p>
          <a:p>
            <a:endParaRPr lang="en-US" sz="1200">
              <a:solidFill>
                <a:schemeClr val="tx1"/>
              </a:solidFill>
            </a:endParaRPr>
          </a:p>
        </p:txBody>
      </p:sp>
    </p:spTree>
    <p:extLst>
      <p:ext uri="{BB962C8B-B14F-4D97-AF65-F5344CB8AC3E}">
        <p14:creationId xmlns:p14="http://schemas.microsoft.com/office/powerpoint/2010/main" val="139495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2">
            <a:extLst>
              <a:ext uri="{FF2B5EF4-FFF2-40B4-BE49-F238E27FC236}">
                <a16:creationId xmlns:a16="http://schemas.microsoft.com/office/drawing/2014/main" id="{3AE30690-3B75-DAB8-8465-4F2040D3754B}"/>
              </a:ext>
            </a:extLst>
          </p:cNvPr>
          <p:cNvSpPr/>
          <p:nvPr/>
        </p:nvSpPr>
        <p:spPr>
          <a:xfrm>
            <a:off x="490450" y="957777"/>
            <a:ext cx="11059125" cy="4108247"/>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200">
              <a:solidFill>
                <a:schemeClr val="tx1"/>
              </a:solidFill>
            </a:endParaRPr>
          </a:p>
        </p:txBody>
      </p:sp>
      <p:sp>
        <p:nvSpPr>
          <p:cNvPr id="2" name="Title 1">
            <a:extLst>
              <a:ext uri="{FF2B5EF4-FFF2-40B4-BE49-F238E27FC236}">
                <a16:creationId xmlns:a16="http://schemas.microsoft.com/office/drawing/2014/main" id="{4EB77467-2FE0-BDEE-7DFE-907CD1254C6A}"/>
              </a:ext>
            </a:extLst>
          </p:cNvPr>
          <p:cNvSpPr txBox="1">
            <a:spLocks/>
          </p:cNvSpPr>
          <p:nvPr/>
        </p:nvSpPr>
        <p:spPr>
          <a:xfrm>
            <a:off x="490451" y="164222"/>
            <a:ext cx="10972800" cy="78540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4400" b="1">
                <a:solidFill>
                  <a:schemeClr val="tx2"/>
                </a:solidFill>
                <a:ea typeface="+mj-lt"/>
                <a:cs typeface="+mj-lt"/>
              </a:rPr>
              <a:t>|</a:t>
            </a:r>
            <a:r>
              <a:rPr lang="en-US" sz="4400">
                <a:solidFill>
                  <a:srgbClr val="202122"/>
                </a:solidFill>
                <a:ea typeface="+mj-lt"/>
                <a:cs typeface="+mj-lt"/>
              </a:rPr>
              <a:t>Recommendations - Environment</a:t>
            </a:r>
            <a:endParaRPr lang="en-US"/>
          </a:p>
        </p:txBody>
      </p:sp>
      <p:sp>
        <p:nvSpPr>
          <p:cNvPr id="7" name="Rectángulo 6">
            <a:extLst>
              <a:ext uri="{FF2B5EF4-FFF2-40B4-BE49-F238E27FC236}">
                <a16:creationId xmlns:a16="http://schemas.microsoft.com/office/drawing/2014/main" id="{9612BA72-7686-9C00-7B38-7E6FA8B82974}"/>
              </a:ext>
            </a:extLst>
          </p:cNvPr>
          <p:cNvSpPr/>
          <p:nvPr/>
        </p:nvSpPr>
        <p:spPr>
          <a:xfrm>
            <a:off x="7416036" y="1519542"/>
            <a:ext cx="1992220" cy="24375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CA" sz="3600" dirty="0">
                <a:solidFill>
                  <a:schemeClr val="bg1"/>
                </a:solidFill>
              </a:rPr>
              <a:t>88.5% </a:t>
            </a:r>
            <a:endParaRPr lang="en-CA" sz="1400" dirty="0">
              <a:solidFill>
                <a:schemeClr val="bg1"/>
              </a:solidFill>
            </a:endParaRPr>
          </a:p>
          <a:p>
            <a:pPr algn="ctr"/>
            <a:r>
              <a:rPr lang="en-CA" sz="1400" dirty="0"/>
              <a:t>of  total accidents between clear and snow</a:t>
            </a:r>
          </a:p>
        </p:txBody>
      </p:sp>
      <p:pic>
        <p:nvPicPr>
          <p:cNvPr id="9" name="Imagen 8">
            <a:extLst>
              <a:ext uri="{FF2B5EF4-FFF2-40B4-BE49-F238E27FC236}">
                <a16:creationId xmlns:a16="http://schemas.microsoft.com/office/drawing/2014/main" id="{99619352-962A-30C5-8FEC-4793EA1396C9}"/>
              </a:ext>
            </a:extLst>
          </p:cNvPr>
          <p:cNvPicPr>
            <a:picLocks noChangeAspect="1"/>
          </p:cNvPicPr>
          <p:nvPr/>
        </p:nvPicPr>
        <p:blipFill>
          <a:blip r:embed="rId2"/>
          <a:stretch>
            <a:fillRect/>
          </a:stretch>
        </p:blipFill>
        <p:spPr>
          <a:xfrm>
            <a:off x="9622869" y="3528579"/>
            <a:ext cx="1926707" cy="1213246"/>
          </a:xfrm>
          <a:prstGeom prst="rect">
            <a:avLst/>
          </a:prstGeom>
        </p:spPr>
      </p:pic>
      <p:pic>
        <p:nvPicPr>
          <p:cNvPr id="12" name="Picture 8" descr="Sistema de frenado automático. coche acercándose al icono de señal de  advertencia de vehículo por delante. señal de aproximación peligrosa. |  Vector Premium">
            <a:extLst>
              <a:ext uri="{FF2B5EF4-FFF2-40B4-BE49-F238E27FC236}">
                <a16:creationId xmlns:a16="http://schemas.microsoft.com/office/drawing/2014/main" id="{2F344DF8-C4F2-8439-7C89-EBC6BECAAEC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690211" y="1868399"/>
            <a:ext cx="1564560" cy="140202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upo 28">
            <a:extLst>
              <a:ext uri="{FF2B5EF4-FFF2-40B4-BE49-F238E27FC236}">
                <a16:creationId xmlns:a16="http://schemas.microsoft.com/office/drawing/2014/main" id="{542EEB18-1880-B84F-0103-5A110D0388D5}"/>
              </a:ext>
            </a:extLst>
          </p:cNvPr>
          <p:cNvGrpSpPr/>
          <p:nvPr/>
        </p:nvGrpSpPr>
        <p:grpSpPr>
          <a:xfrm>
            <a:off x="4357960" y="5212839"/>
            <a:ext cx="2252572" cy="1394675"/>
            <a:chOff x="1468796" y="284"/>
            <a:chExt cx="2252572" cy="1394675"/>
          </a:xfrm>
        </p:grpSpPr>
        <p:sp>
          <p:nvSpPr>
            <p:cNvPr id="30" name="Rectángulo 29">
              <a:extLst>
                <a:ext uri="{FF2B5EF4-FFF2-40B4-BE49-F238E27FC236}">
                  <a16:creationId xmlns:a16="http://schemas.microsoft.com/office/drawing/2014/main" id="{06073206-07D3-E7A1-D85C-3E5B52413C50}"/>
                </a:ext>
              </a:extLst>
            </p:cNvPr>
            <p:cNvSpPr/>
            <p:nvPr/>
          </p:nvSpPr>
          <p:spPr>
            <a:xfrm>
              <a:off x="1468796" y="284"/>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1" name="CuadroTexto 30">
              <a:extLst>
                <a:ext uri="{FF2B5EF4-FFF2-40B4-BE49-F238E27FC236}">
                  <a16:creationId xmlns:a16="http://schemas.microsoft.com/office/drawing/2014/main" id="{A1EE0EE7-1246-0A8E-4416-182A4C74F03E}"/>
                </a:ext>
              </a:extLst>
            </p:cNvPr>
            <p:cNvSpPr txBox="1"/>
            <p:nvPr/>
          </p:nvSpPr>
          <p:spPr>
            <a:xfrm>
              <a:off x="1468796" y="43416"/>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Encourage regular vehicle maintenance, especially checking brakes, lights and tires.</a:t>
              </a:r>
              <a:endParaRPr lang="es-CO" sz="1700" kern="1200"/>
            </a:p>
          </p:txBody>
        </p:sp>
      </p:grpSp>
      <p:grpSp>
        <p:nvGrpSpPr>
          <p:cNvPr id="32" name="Grupo 31">
            <a:extLst>
              <a:ext uri="{FF2B5EF4-FFF2-40B4-BE49-F238E27FC236}">
                <a16:creationId xmlns:a16="http://schemas.microsoft.com/office/drawing/2014/main" id="{DCA81550-53E1-0362-8E85-3CF790214C1E}"/>
              </a:ext>
            </a:extLst>
          </p:cNvPr>
          <p:cNvGrpSpPr/>
          <p:nvPr/>
        </p:nvGrpSpPr>
        <p:grpSpPr>
          <a:xfrm>
            <a:off x="9066966" y="5214762"/>
            <a:ext cx="2252572" cy="1351543"/>
            <a:chOff x="2667041" y="284"/>
            <a:chExt cx="2252572" cy="1351543"/>
          </a:xfrm>
        </p:grpSpPr>
        <p:sp>
          <p:nvSpPr>
            <p:cNvPr id="39" name="Rectángulo 38">
              <a:extLst>
                <a:ext uri="{FF2B5EF4-FFF2-40B4-BE49-F238E27FC236}">
                  <a16:creationId xmlns:a16="http://schemas.microsoft.com/office/drawing/2014/main" id="{E2DFE444-F6FE-57B2-92E1-7F74F6F496E9}"/>
                </a:ext>
              </a:extLst>
            </p:cNvPr>
            <p:cNvSpPr/>
            <p:nvPr/>
          </p:nvSpPr>
          <p:spPr>
            <a:xfrm>
              <a:off x="2667041" y="284"/>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40" name="CuadroTexto 39">
              <a:extLst>
                <a:ext uri="{FF2B5EF4-FFF2-40B4-BE49-F238E27FC236}">
                  <a16:creationId xmlns:a16="http://schemas.microsoft.com/office/drawing/2014/main" id="{E12F2234-DD07-5EC3-6DFB-7007EFCFC6E0}"/>
                </a:ext>
              </a:extLst>
            </p:cNvPr>
            <p:cNvSpPr txBox="1"/>
            <p:nvPr/>
          </p:nvSpPr>
          <p:spPr>
            <a:xfrm>
              <a:off x="2667041" y="284"/>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Promote vehicle safety technologies, such as automatic braking systems and lane departure alerts.</a:t>
              </a:r>
              <a:endParaRPr lang="es-CO" sz="1700" kern="1200">
                <a:solidFill>
                  <a:schemeClr val="tx1"/>
                </a:solidFill>
              </a:endParaRPr>
            </a:p>
          </p:txBody>
        </p:sp>
      </p:grpSp>
      <p:grpSp>
        <p:nvGrpSpPr>
          <p:cNvPr id="34" name="Grupo 33">
            <a:extLst>
              <a:ext uri="{FF2B5EF4-FFF2-40B4-BE49-F238E27FC236}">
                <a16:creationId xmlns:a16="http://schemas.microsoft.com/office/drawing/2014/main" id="{09495266-B381-A542-1C5A-06CEF21C82B1}"/>
              </a:ext>
            </a:extLst>
          </p:cNvPr>
          <p:cNvGrpSpPr/>
          <p:nvPr/>
        </p:nvGrpSpPr>
        <p:grpSpPr>
          <a:xfrm>
            <a:off x="6764053" y="5214762"/>
            <a:ext cx="2252572" cy="1351543"/>
            <a:chOff x="2667041" y="1577085"/>
            <a:chExt cx="2252572" cy="1351543"/>
          </a:xfrm>
        </p:grpSpPr>
        <p:sp>
          <p:nvSpPr>
            <p:cNvPr id="35" name="Rectángulo 34">
              <a:extLst>
                <a:ext uri="{FF2B5EF4-FFF2-40B4-BE49-F238E27FC236}">
                  <a16:creationId xmlns:a16="http://schemas.microsoft.com/office/drawing/2014/main" id="{2B4DDDD2-188D-BEDB-FF4F-74EE4C80F4FC}"/>
                </a:ext>
              </a:extLst>
            </p:cNvPr>
            <p:cNvSpPr/>
            <p:nvPr/>
          </p:nvSpPr>
          <p:spPr>
            <a:xfrm>
              <a:off x="2667041" y="1577085"/>
              <a:ext cx="2252572" cy="1351543"/>
            </a:xfrm>
            <a:prstGeom prst="rect">
              <a:avLst/>
            </a:prstGeom>
            <a:solidFill>
              <a:schemeClr val="accent2"/>
            </a:solidFill>
            <a:ln>
              <a:solidFill>
                <a:schemeClr val="bg1"/>
              </a:solidFill>
            </a:ln>
            <a:effectLst>
              <a:outerShdw blurRad="50800" dist="38100" dir="5400000" algn="t"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6" name="CuadroTexto 35">
              <a:extLst>
                <a:ext uri="{FF2B5EF4-FFF2-40B4-BE49-F238E27FC236}">
                  <a16:creationId xmlns:a16="http://schemas.microsoft.com/office/drawing/2014/main" id="{1CF11223-D51C-EBF8-A593-363181CE6739}"/>
                </a:ext>
              </a:extLst>
            </p:cNvPr>
            <p:cNvSpPr txBox="1"/>
            <p:nvPr/>
          </p:nvSpPr>
          <p:spPr>
            <a:xfrm>
              <a:off x="2667041" y="1577085"/>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Offer incentives for drivers who have a record of driving safely in adverse weather conditions</a:t>
              </a:r>
              <a:endParaRPr lang="en-US" sz="1700" kern="1200">
                <a:solidFill>
                  <a:schemeClr val="tx1"/>
                </a:solidFill>
              </a:endParaRPr>
            </a:p>
          </p:txBody>
        </p:sp>
      </p:grpSp>
      <p:pic>
        <p:nvPicPr>
          <p:cNvPr id="19" name="Imagen 16" descr="A screenshot of a computer&#10;&#10;Description automatically generated">
            <a:extLst>
              <a:ext uri="{FF2B5EF4-FFF2-40B4-BE49-F238E27FC236}">
                <a16:creationId xmlns:a16="http://schemas.microsoft.com/office/drawing/2014/main" id="{B99F13AE-028E-6E74-666C-87874E9D69D5}"/>
              </a:ext>
            </a:extLst>
          </p:cNvPr>
          <p:cNvPicPr>
            <a:picLocks noChangeAspect="1"/>
          </p:cNvPicPr>
          <p:nvPr/>
        </p:nvPicPr>
        <p:blipFill>
          <a:blip r:embed="rId4"/>
          <a:stretch>
            <a:fillRect/>
          </a:stretch>
        </p:blipFill>
        <p:spPr>
          <a:xfrm>
            <a:off x="535465" y="1243282"/>
            <a:ext cx="6807857" cy="3494415"/>
          </a:xfrm>
          <a:prstGeom prst="rect">
            <a:avLst/>
          </a:prstGeom>
        </p:spPr>
      </p:pic>
    </p:spTree>
    <p:extLst>
      <p:ext uri="{BB962C8B-B14F-4D97-AF65-F5344CB8AC3E}">
        <p14:creationId xmlns:p14="http://schemas.microsoft.com/office/powerpoint/2010/main" val="237017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2">
            <a:extLst>
              <a:ext uri="{FF2B5EF4-FFF2-40B4-BE49-F238E27FC236}">
                <a16:creationId xmlns:a16="http://schemas.microsoft.com/office/drawing/2014/main" id="{3AE30690-3B75-DAB8-8465-4F2040D3754B}"/>
              </a:ext>
            </a:extLst>
          </p:cNvPr>
          <p:cNvSpPr/>
          <p:nvPr/>
        </p:nvSpPr>
        <p:spPr>
          <a:xfrm>
            <a:off x="159771" y="972154"/>
            <a:ext cx="11835502" cy="4122624"/>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200">
              <a:solidFill>
                <a:schemeClr val="tx1"/>
              </a:solidFill>
            </a:endParaRPr>
          </a:p>
        </p:txBody>
      </p:sp>
      <p:sp>
        <p:nvSpPr>
          <p:cNvPr id="2" name="Title 1">
            <a:extLst>
              <a:ext uri="{FF2B5EF4-FFF2-40B4-BE49-F238E27FC236}">
                <a16:creationId xmlns:a16="http://schemas.microsoft.com/office/drawing/2014/main" id="{4EB77467-2FE0-BDEE-7DFE-907CD1254C6A}"/>
              </a:ext>
            </a:extLst>
          </p:cNvPr>
          <p:cNvSpPr txBox="1">
            <a:spLocks/>
          </p:cNvSpPr>
          <p:nvPr/>
        </p:nvSpPr>
        <p:spPr>
          <a:xfrm>
            <a:off x="447319" y="178599"/>
            <a:ext cx="10972800" cy="78540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4400" b="1">
                <a:solidFill>
                  <a:schemeClr val="tx2"/>
                </a:solidFill>
                <a:ea typeface="+mj-lt"/>
                <a:cs typeface="+mj-lt"/>
              </a:rPr>
              <a:t>|</a:t>
            </a:r>
            <a:r>
              <a:rPr lang="en-US" sz="4400">
                <a:solidFill>
                  <a:srgbClr val="202122"/>
                </a:solidFill>
                <a:ea typeface="+mj-lt"/>
                <a:cs typeface="+mj-lt"/>
              </a:rPr>
              <a:t>Recommendations </a:t>
            </a:r>
            <a:r>
              <a:rPr lang="en-US">
                <a:solidFill>
                  <a:srgbClr val="202122"/>
                </a:solidFill>
                <a:ea typeface="+mj-lt"/>
                <a:cs typeface="+mj-lt"/>
              </a:rPr>
              <a:t>– Season</a:t>
            </a:r>
            <a:endParaRPr lang="en-US"/>
          </a:p>
        </p:txBody>
      </p:sp>
      <p:grpSp>
        <p:nvGrpSpPr>
          <p:cNvPr id="29" name="Grupo 28">
            <a:extLst>
              <a:ext uri="{FF2B5EF4-FFF2-40B4-BE49-F238E27FC236}">
                <a16:creationId xmlns:a16="http://schemas.microsoft.com/office/drawing/2014/main" id="{542EEB18-1880-B84F-0103-5A110D0388D5}"/>
              </a:ext>
            </a:extLst>
          </p:cNvPr>
          <p:cNvGrpSpPr/>
          <p:nvPr/>
        </p:nvGrpSpPr>
        <p:grpSpPr>
          <a:xfrm>
            <a:off x="2244488" y="5255971"/>
            <a:ext cx="2252572" cy="1351543"/>
            <a:chOff x="189211" y="284"/>
            <a:chExt cx="2252572" cy="1351543"/>
          </a:xfrm>
        </p:grpSpPr>
        <p:sp>
          <p:nvSpPr>
            <p:cNvPr id="30" name="Rectángulo 29">
              <a:extLst>
                <a:ext uri="{FF2B5EF4-FFF2-40B4-BE49-F238E27FC236}">
                  <a16:creationId xmlns:a16="http://schemas.microsoft.com/office/drawing/2014/main" id="{06073206-07D3-E7A1-D85C-3E5B52413C50}"/>
                </a:ext>
              </a:extLst>
            </p:cNvPr>
            <p:cNvSpPr/>
            <p:nvPr/>
          </p:nvSpPr>
          <p:spPr>
            <a:xfrm>
              <a:off x="189211" y="284"/>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1" name="CuadroTexto 30">
              <a:extLst>
                <a:ext uri="{FF2B5EF4-FFF2-40B4-BE49-F238E27FC236}">
                  <a16:creationId xmlns:a16="http://schemas.microsoft.com/office/drawing/2014/main" id="{A1EE0EE7-1246-0A8E-4416-182A4C74F03E}"/>
                </a:ext>
              </a:extLst>
            </p:cNvPr>
            <p:cNvSpPr txBox="1"/>
            <p:nvPr/>
          </p:nvSpPr>
          <p:spPr>
            <a:xfrm>
              <a:off x="189211" y="284"/>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a:t>Provide information about the importance of winter tires.</a:t>
              </a:r>
            </a:p>
          </p:txBody>
        </p:sp>
      </p:grpSp>
      <p:grpSp>
        <p:nvGrpSpPr>
          <p:cNvPr id="33" name="Grupo 32">
            <a:extLst>
              <a:ext uri="{FF2B5EF4-FFF2-40B4-BE49-F238E27FC236}">
                <a16:creationId xmlns:a16="http://schemas.microsoft.com/office/drawing/2014/main" id="{6F223AC0-098E-8429-3D7A-376A46E02F8A}"/>
              </a:ext>
            </a:extLst>
          </p:cNvPr>
          <p:cNvGrpSpPr/>
          <p:nvPr/>
        </p:nvGrpSpPr>
        <p:grpSpPr>
          <a:xfrm>
            <a:off x="4691176" y="5257894"/>
            <a:ext cx="2252572" cy="1394676"/>
            <a:chOff x="189211" y="1577085"/>
            <a:chExt cx="2252572" cy="1394676"/>
          </a:xfrm>
        </p:grpSpPr>
        <p:sp>
          <p:nvSpPr>
            <p:cNvPr id="37" name="Rectángulo 36">
              <a:extLst>
                <a:ext uri="{FF2B5EF4-FFF2-40B4-BE49-F238E27FC236}">
                  <a16:creationId xmlns:a16="http://schemas.microsoft.com/office/drawing/2014/main" id="{662C80EC-197C-50CA-E69E-2AEAE5F08747}"/>
                </a:ext>
              </a:extLst>
            </p:cNvPr>
            <p:cNvSpPr/>
            <p:nvPr/>
          </p:nvSpPr>
          <p:spPr>
            <a:xfrm>
              <a:off x="189211" y="1577085"/>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8" name="CuadroTexto 37">
              <a:extLst>
                <a:ext uri="{FF2B5EF4-FFF2-40B4-BE49-F238E27FC236}">
                  <a16:creationId xmlns:a16="http://schemas.microsoft.com/office/drawing/2014/main" id="{37E1B9A0-6DC4-1B17-271E-A92A53F23E3D}"/>
                </a:ext>
              </a:extLst>
            </p:cNvPr>
            <p:cNvSpPr txBox="1"/>
            <p:nvPr/>
          </p:nvSpPr>
          <p:spPr>
            <a:xfrm>
              <a:off x="189211" y="1620218"/>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a:solidFill>
                    <a:srgbClr val="FFFFFF"/>
                  </a:solidFill>
                  <a:ea typeface="+mn-lt"/>
                  <a:cs typeface="+mn-lt"/>
                </a:rPr>
                <a:t>Use technology to provide real-time updates on road status and weather conditions.</a:t>
              </a:r>
              <a:endParaRPr lang="en-US"/>
            </a:p>
          </p:txBody>
        </p:sp>
      </p:grpSp>
      <p:pic>
        <p:nvPicPr>
          <p:cNvPr id="3" name="Picture 2" descr="A tire and snowflake symbol&#10;&#10;Description automatically generated">
            <a:extLst>
              <a:ext uri="{FF2B5EF4-FFF2-40B4-BE49-F238E27FC236}">
                <a16:creationId xmlns:a16="http://schemas.microsoft.com/office/drawing/2014/main" id="{DBC47809-D07B-D8EE-5AC6-1CA651A04BA9}"/>
              </a:ext>
            </a:extLst>
          </p:cNvPr>
          <p:cNvPicPr>
            <a:picLocks noChangeAspect="1"/>
          </p:cNvPicPr>
          <p:nvPr/>
        </p:nvPicPr>
        <p:blipFill>
          <a:blip r:embed="rId2"/>
          <a:stretch>
            <a:fillRect/>
          </a:stretch>
        </p:blipFill>
        <p:spPr>
          <a:xfrm>
            <a:off x="10286818" y="1623473"/>
            <a:ext cx="1567494" cy="1339433"/>
          </a:xfrm>
          <a:prstGeom prst="rect">
            <a:avLst/>
          </a:prstGeom>
        </p:spPr>
      </p:pic>
      <p:grpSp>
        <p:nvGrpSpPr>
          <p:cNvPr id="6" name="Grupo 32">
            <a:extLst>
              <a:ext uri="{FF2B5EF4-FFF2-40B4-BE49-F238E27FC236}">
                <a16:creationId xmlns:a16="http://schemas.microsoft.com/office/drawing/2014/main" id="{9167C922-0111-207B-DD4A-E7DC3030EFFC}"/>
              </a:ext>
            </a:extLst>
          </p:cNvPr>
          <p:cNvGrpSpPr/>
          <p:nvPr/>
        </p:nvGrpSpPr>
        <p:grpSpPr>
          <a:xfrm>
            <a:off x="7106571" y="5257893"/>
            <a:ext cx="2252572" cy="1394676"/>
            <a:chOff x="189211" y="1577085"/>
            <a:chExt cx="2252572" cy="1394676"/>
          </a:xfrm>
        </p:grpSpPr>
        <p:sp>
          <p:nvSpPr>
            <p:cNvPr id="8" name="Rectángulo 36">
              <a:extLst>
                <a:ext uri="{FF2B5EF4-FFF2-40B4-BE49-F238E27FC236}">
                  <a16:creationId xmlns:a16="http://schemas.microsoft.com/office/drawing/2014/main" id="{8EB798C4-369C-2463-5BAF-6F8375B2D7D0}"/>
                </a:ext>
              </a:extLst>
            </p:cNvPr>
            <p:cNvSpPr/>
            <p:nvPr/>
          </p:nvSpPr>
          <p:spPr>
            <a:xfrm>
              <a:off x="189211" y="1577085"/>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9" name="CuadroTexto 37">
              <a:extLst>
                <a:ext uri="{FF2B5EF4-FFF2-40B4-BE49-F238E27FC236}">
                  <a16:creationId xmlns:a16="http://schemas.microsoft.com/office/drawing/2014/main" id="{CCC43853-A242-86E4-4511-E6BAE9892D2F}"/>
                </a:ext>
              </a:extLst>
            </p:cNvPr>
            <p:cNvSpPr txBox="1"/>
            <p:nvPr/>
          </p:nvSpPr>
          <p:spPr>
            <a:xfrm>
              <a:off x="189211" y="1620218"/>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a:solidFill>
                    <a:srgbClr val="FFFFFF"/>
                  </a:solidFill>
                  <a:ea typeface="+mn-lt"/>
                  <a:cs typeface="+mn-lt"/>
                </a:rPr>
                <a:t>Provide specific training for drivers of emergency vehicles operating in winter conditions.</a:t>
              </a:r>
              <a:endParaRPr lang="en-US">
                <a:ea typeface="+mn-lt"/>
                <a:cs typeface="+mn-lt"/>
              </a:endParaRPr>
            </a:p>
          </p:txBody>
        </p:sp>
      </p:grpSp>
      <p:pic>
        <p:nvPicPr>
          <p:cNvPr id="10" name="Picture 9" descr="Ilustración de un vehículo de emergencia ambulancia viajando por carretera  y trabajador conductor ondeando establecido dentro del círculo de forma  aislada en el hecho de fondo en el estilo de dibujos animados">
            <a:extLst>
              <a:ext uri="{FF2B5EF4-FFF2-40B4-BE49-F238E27FC236}">
                <a16:creationId xmlns:a16="http://schemas.microsoft.com/office/drawing/2014/main" id="{1F5DF0B3-E725-467F-5377-D3BDE9E1E7E1}"/>
              </a:ext>
            </a:extLst>
          </p:cNvPr>
          <p:cNvPicPr>
            <a:picLocks noChangeAspect="1"/>
          </p:cNvPicPr>
          <p:nvPr/>
        </p:nvPicPr>
        <p:blipFill>
          <a:blip r:embed="rId3"/>
          <a:stretch>
            <a:fillRect/>
          </a:stretch>
        </p:blipFill>
        <p:spPr>
          <a:xfrm>
            <a:off x="10755971" y="3287384"/>
            <a:ext cx="1003001" cy="1088366"/>
          </a:xfrm>
          <a:prstGeom prst="rect">
            <a:avLst/>
          </a:prstGeom>
        </p:spPr>
      </p:pic>
      <p:sp>
        <p:nvSpPr>
          <p:cNvPr id="12" name="Rectángulo 6">
            <a:extLst>
              <a:ext uri="{FF2B5EF4-FFF2-40B4-BE49-F238E27FC236}">
                <a16:creationId xmlns:a16="http://schemas.microsoft.com/office/drawing/2014/main" id="{4A8DEFCF-43D1-713B-C7CF-68B9AC86F6FD}"/>
              </a:ext>
            </a:extLst>
          </p:cNvPr>
          <p:cNvSpPr/>
          <p:nvPr/>
        </p:nvSpPr>
        <p:spPr>
          <a:xfrm>
            <a:off x="8436830" y="1792711"/>
            <a:ext cx="1949087" cy="23369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CA" sz="3600" dirty="0">
                <a:solidFill>
                  <a:schemeClr val="bg1"/>
                </a:solidFill>
              </a:rPr>
              <a:t>55.4% </a:t>
            </a:r>
            <a:endParaRPr lang="en-CA" sz="1400" dirty="0">
              <a:solidFill>
                <a:schemeClr val="bg1"/>
              </a:solidFill>
            </a:endParaRPr>
          </a:p>
          <a:p>
            <a:pPr algn="ctr"/>
            <a:r>
              <a:rPr lang="en-CA" sz="1400" dirty="0"/>
              <a:t>of  total accidents between winter and fall</a:t>
            </a:r>
          </a:p>
        </p:txBody>
      </p:sp>
      <p:pic>
        <p:nvPicPr>
          <p:cNvPr id="11" name="Imagen 18" descr="A blue rectangular boxes with white text&#10;&#10;Description automatically generated">
            <a:extLst>
              <a:ext uri="{FF2B5EF4-FFF2-40B4-BE49-F238E27FC236}">
                <a16:creationId xmlns:a16="http://schemas.microsoft.com/office/drawing/2014/main" id="{01B88F25-CA60-85C6-57BB-3EF2F64B5598}"/>
              </a:ext>
            </a:extLst>
          </p:cNvPr>
          <p:cNvPicPr>
            <a:picLocks noChangeAspect="1"/>
          </p:cNvPicPr>
          <p:nvPr/>
        </p:nvPicPr>
        <p:blipFill>
          <a:blip r:embed="rId4"/>
          <a:stretch>
            <a:fillRect/>
          </a:stretch>
        </p:blipFill>
        <p:spPr>
          <a:xfrm>
            <a:off x="214491" y="1719261"/>
            <a:ext cx="7981768" cy="2614342"/>
          </a:xfrm>
          <a:prstGeom prst="rect">
            <a:avLst/>
          </a:prstGeom>
        </p:spPr>
      </p:pic>
    </p:spTree>
    <p:extLst>
      <p:ext uri="{BB962C8B-B14F-4D97-AF65-F5344CB8AC3E}">
        <p14:creationId xmlns:p14="http://schemas.microsoft.com/office/powerpoint/2010/main" val="104783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2">
            <a:extLst>
              <a:ext uri="{FF2B5EF4-FFF2-40B4-BE49-F238E27FC236}">
                <a16:creationId xmlns:a16="http://schemas.microsoft.com/office/drawing/2014/main" id="{3AE30690-3B75-DAB8-8465-4F2040D3754B}"/>
              </a:ext>
            </a:extLst>
          </p:cNvPr>
          <p:cNvSpPr/>
          <p:nvPr/>
        </p:nvSpPr>
        <p:spPr>
          <a:xfrm>
            <a:off x="490450" y="1432229"/>
            <a:ext cx="11059125" cy="3346248"/>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200">
              <a:solidFill>
                <a:schemeClr val="tx1"/>
              </a:solidFill>
            </a:endParaRPr>
          </a:p>
        </p:txBody>
      </p:sp>
      <p:sp>
        <p:nvSpPr>
          <p:cNvPr id="2" name="Title 1">
            <a:extLst>
              <a:ext uri="{FF2B5EF4-FFF2-40B4-BE49-F238E27FC236}">
                <a16:creationId xmlns:a16="http://schemas.microsoft.com/office/drawing/2014/main" id="{4EB77467-2FE0-BDEE-7DFE-907CD1254C6A}"/>
              </a:ext>
            </a:extLst>
          </p:cNvPr>
          <p:cNvSpPr txBox="1">
            <a:spLocks/>
          </p:cNvSpPr>
          <p:nvPr/>
        </p:nvSpPr>
        <p:spPr>
          <a:xfrm>
            <a:off x="490451" y="566788"/>
            <a:ext cx="10972800" cy="78540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4400" b="1">
                <a:solidFill>
                  <a:schemeClr val="tx2"/>
                </a:solidFill>
                <a:ea typeface="+mj-lt"/>
                <a:cs typeface="+mj-lt"/>
              </a:rPr>
              <a:t>|</a:t>
            </a:r>
            <a:r>
              <a:rPr lang="en-US" sz="4400">
                <a:solidFill>
                  <a:srgbClr val="202122"/>
                </a:solidFill>
                <a:ea typeface="+mj-lt"/>
                <a:cs typeface="+mj-lt"/>
              </a:rPr>
              <a:t>Recommendations </a:t>
            </a:r>
            <a:r>
              <a:rPr lang="en-US">
                <a:solidFill>
                  <a:srgbClr val="202122"/>
                </a:solidFill>
                <a:ea typeface="+mj-lt"/>
                <a:cs typeface="+mj-lt"/>
              </a:rPr>
              <a:t>– Day of week</a:t>
            </a:r>
            <a:endParaRPr lang="en-US"/>
          </a:p>
        </p:txBody>
      </p:sp>
      <p:grpSp>
        <p:nvGrpSpPr>
          <p:cNvPr id="29" name="Grupo 28">
            <a:extLst>
              <a:ext uri="{FF2B5EF4-FFF2-40B4-BE49-F238E27FC236}">
                <a16:creationId xmlns:a16="http://schemas.microsoft.com/office/drawing/2014/main" id="{542EEB18-1880-B84F-0103-5A110D0388D5}"/>
              </a:ext>
            </a:extLst>
          </p:cNvPr>
          <p:cNvGrpSpPr/>
          <p:nvPr/>
        </p:nvGrpSpPr>
        <p:grpSpPr>
          <a:xfrm>
            <a:off x="1396225" y="4939669"/>
            <a:ext cx="2669514" cy="1581579"/>
            <a:chOff x="189211" y="284"/>
            <a:chExt cx="2252572" cy="1351543"/>
          </a:xfrm>
        </p:grpSpPr>
        <p:sp>
          <p:nvSpPr>
            <p:cNvPr id="30" name="Rectángulo 29">
              <a:extLst>
                <a:ext uri="{FF2B5EF4-FFF2-40B4-BE49-F238E27FC236}">
                  <a16:creationId xmlns:a16="http://schemas.microsoft.com/office/drawing/2014/main" id="{06073206-07D3-E7A1-D85C-3E5B52413C50}"/>
                </a:ext>
              </a:extLst>
            </p:cNvPr>
            <p:cNvSpPr/>
            <p:nvPr/>
          </p:nvSpPr>
          <p:spPr>
            <a:xfrm>
              <a:off x="189211" y="284"/>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1" name="CuadroTexto 30">
              <a:extLst>
                <a:ext uri="{FF2B5EF4-FFF2-40B4-BE49-F238E27FC236}">
                  <a16:creationId xmlns:a16="http://schemas.microsoft.com/office/drawing/2014/main" id="{A1EE0EE7-1246-0A8E-4416-182A4C74F03E}"/>
                </a:ext>
              </a:extLst>
            </p:cNvPr>
            <p:cNvSpPr txBox="1"/>
            <p:nvPr/>
          </p:nvSpPr>
          <p:spPr>
            <a:xfrm>
              <a:off x="189211" y="284"/>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a:solidFill>
                    <a:schemeClr val="bg1"/>
                  </a:solidFill>
                  <a:ea typeface="+mn-lt"/>
                  <a:cs typeface="+mn-lt"/>
                </a:rPr>
                <a:t>Increase police presence these days in identified high-risk areas.</a:t>
              </a:r>
              <a:endParaRPr lang="en-US">
                <a:solidFill>
                  <a:schemeClr val="bg1"/>
                </a:solidFill>
              </a:endParaRPr>
            </a:p>
          </p:txBody>
        </p:sp>
      </p:grpSp>
      <p:grpSp>
        <p:nvGrpSpPr>
          <p:cNvPr id="33" name="Grupo 32">
            <a:extLst>
              <a:ext uri="{FF2B5EF4-FFF2-40B4-BE49-F238E27FC236}">
                <a16:creationId xmlns:a16="http://schemas.microsoft.com/office/drawing/2014/main" id="{6F223AC0-098E-8429-3D7A-376A46E02F8A}"/>
              </a:ext>
            </a:extLst>
          </p:cNvPr>
          <p:cNvGrpSpPr/>
          <p:nvPr/>
        </p:nvGrpSpPr>
        <p:grpSpPr>
          <a:xfrm>
            <a:off x="4691177" y="4941592"/>
            <a:ext cx="2482609" cy="1581580"/>
            <a:chOff x="189211" y="1577085"/>
            <a:chExt cx="2252572" cy="1351543"/>
          </a:xfrm>
        </p:grpSpPr>
        <p:sp>
          <p:nvSpPr>
            <p:cNvPr id="37" name="Rectángulo 36">
              <a:extLst>
                <a:ext uri="{FF2B5EF4-FFF2-40B4-BE49-F238E27FC236}">
                  <a16:creationId xmlns:a16="http://schemas.microsoft.com/office/drawing/2014/main" id="{662C80EC-197C-50CA-E69E-2AEAE5F08747}"/>
                </a:ext>
              </a:extLst>
            </p:cNvPr>
            <p:cNvSpPr/>
            <p:nvPr/>
          </p:nvSpPr>
          <p:spPr>
            <a:xfrm>
              <a:off x="189211" y="1577085"/>
              <a:ext cx="2252572" cy="1351543"/>
            </a:xfrm>
            <a:prstGeom prst="rect">
              <a:avLst/>
            </a:prstGeom>
            <a:solidFill>
              <a:schemeClr val="accent2"/>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8" name="CuadroTexto 37">
              <a:extLst>
                <a:ext uri="{FF2B5EF4-FFF2-40B4-BE49-F238E27FC236}">
                  <a16:creationId xmlns:a16="http://schemas.microsoft.com/office/drawing/2014/main" id="{37E1B9A0-6DC4-1B17-271E-A92A53F23E3D}"/>
                </a:ext>
              </a:extLst>
            </p:cNvPr>
            <p:cNvSpPr txBox="1"/>
            <p:nvPr/>
          </p:nvSpPr>
          <p:spPr>
            <a:xfrm>
              <a:off x="189211" y="1577085"/>
              <a:ext cx="2252572" cy="1351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a:ea typeface="+mn-lt"/>
                  <a:cs typeface="+mn-lt"/>
                </a:rPr>
                <a:t>Strict issuing of tickets to drivers who do not comply with safe driving rules.</a:t>
              </a:r>
              <a:endParaRPr lang="en-US"/>
            </a:p>
          </p:txBody>
        </p:sp>
      </p:grpSp>
      <p:grpSp>
        <p:nvGrpSpPr>
          <p:cNvPr id="34" name="Grupo 33">
            <a:extLst>
              <a:ext uri="{FF2B5EF4-FFF2-40B4-BE49-F238E27FC236}">
                <a16:creationId xmlns:a16="http://schemas.microsoft.com/office/drawing/2014/main" id="{09495266-B381-A542-1C5A-06CEF21C82B1}"/>
              </a:ext>
            </a:extLst>
          </p:cNvPr>
          <p:cNvGrpSpPr/>
          <p:nvPr/>
        </p:nvGrpSpPr>
        <p:grpSpPr>
          <a:xfrm>
            <a:off x="7856732" y="4941593"/>
            <a:ext cx="2540119" cy="1581580"/>
            <a:chOff x="2667041" y="1577085"/>
            <a:chExt cx="2252572" cy="1351543"/>
          </a:xfrm>
        </p:grpSpPr>
        <p:sp>
          <p:nvSpPr>
            <p:cNvPr id="35" name="Rectángulo 34">
              <a:extLst>
                <a:ext uri="{FF2B5EF4-FFF2-40B4-BE49-F238E27FC236}">
                  <a16:creationId xmlns:a16="http://schemas.microsoft.com/office/drawing/2014/main" id="{2B4DDDD2-188D-BEDB-FF4F-74EE4C80F4FC}"/>
                </a:ext>
              </a:extLst>
            </p:cNvPr>
            <p:cNvSpPr/>
            <p:nvPr/>
          </p:nvSpPr>
          <p:spPr>
            <a:xfrm>
              <a:off x="2667041" y="1577085"/>
              <a:ext cx="2252572" cy="1351543"/>
            </a:xfrm>
            <a:prstGeom prst="rect">
              <a:avLst/>
            </a:prstGeom>
            <a:solidFill>
              <a:schemeClr val="accent2"/>
            </a:solidFill>
            <a:ln>
              <a:solidFill>
                <a:schemeClr val="bg1"/>
              </a:solidFill>
            </a:ln>
            <a:effectLst>
              <a:outerShdw blurRad="50800" dist="38100" dir="5400000" algn="t"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a:lstStyle/>
            <a:p>
              <a:endParaRPr lang="es-CO"/>
            </a:p>
          </p:txBody>
        </p:sp>
        <p:sp>
          <p:nvSpPr>
            <p:cNvPr id="36" name="CuadroTexto 35">
              <a:extLst>
                <a:ext uri="{FF2B5EF4-FFF2-40B4-BE49-F238E27FC236}">
                  <a16:creationId xmlns:a16="http://schemas.microsoft.com/office/drawing/2014/main" id="{1CF11223-D51C-EBF8-A593-363181CE6739}"/>
                </a:ext>
              </a:extLst>
            </p:cNvPr>
            <p:cNvSpPr txBox="1"/>
            <p:nvPr/>
          </p:nvSpPr>
          <p:spPr>
            <a:xfrm>
              <a:off x="2667041" y="1655244"/>
              <a:ext cx="2180686" cy="12077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a:ea typeface="+mn-lt"/>
                  <a:cs typeface="+mn-lt"/>
                </a:rPr>
                <a:t>Encourage safe transportation practices for employees, such as flexible schedules or ride-sharing services.</a:t>
              </a:r>
              <a:endParaRPr lang="en-US"/>
            </a:p>
          </p:txBody>
        </p:sp>
      </p:grpSp>
      <p:pic>
        <p:nvPicPr>
          <p:cNvPr id="8" name="Picture 7" descr="A black and white pictogram of a person wearing a tie and a tie&#10;&#10;Description automatically generated">
            <a:extLst>
              <a:ext uri="{FF2B5EF4-FFF2-40B4-BE49-F238E27FC236}">
                <a16:creationId xmlns:a16="http://schemas.microsoft.com/office/drawing/2014/main" id="{6DC6EEC2-E617-C0DC-2206-547472D03168}"/>
              </a:ext>
            </a:extLst>
          </p:cNvPr>
          <p:cNvPicPr>
            <a:picLocks noChangeAspect="1"/>
          </p:cNvPicPr>
          <p:nvPr/>
        </p:nvPicPr>
        <p:blipFill>
          <a:blip r:embed="rId2"/>
          <a:stretch>
            <a:fillRect/>
          </a:stretch>
        </p:blipFill>
        <p:spPr>
          <a:xfrm>
            <a:off x="8125275" y="1713691"/>
            <a:ext cx="1764282" cy="1331523"/>
          </a:xfrm>
          <a:prstGeom prst="rect">
            <a:avLst/>
          </a:prstGeom>
        </p:spPr>
      </p:pic>
      <p:pic>
        <p:nvPicPr>
          <p:cNvPr id="12" name="Picture 11" descr="Auto compartido - Iconos gratis de transporte">
            <a:extLst>
              <a:ext uri="{FF2B5EF4-FFF2-40B4-BE49-F238E27FC236}">
                <a16:creationId xmlns:a16="http://schemas.microsoft.com/office/drawing/2014/main" id="{C2DBEC2D-5A37-8D46-FC5D-21859D3E08DD}"/>
              </a:ext>
            </a:extLst>
          </p:cNvPr>
          <p:cNvPicPr>
            <a:picLocks noChangeAspect="1"/>
          </p:cNvPicPr>
          <p:nvPr/>
        </p:nvPicPr>
        <p:blipFill>
          <a:blip r:embed="rId3"/>
          <a:stretch>
            <a:fillRect/>
          </a:stretch>
        </p:blipFill>
        <p:spPr>
          <a:xfrm>
            <a:off x="9582060" y="3047551"/>
            <a:ext cx="1611164" cy="1625541"/>
          </a:xfrm>
          <a:prstGeom prst="rect">
            <a:avLst/>
          </a:prstGeom>
        </p:spPr>
      </p:pic>
      <p:graphicFrame>
        <p:nvGraphicFramePr>
          <p:cNvPr id="22" name="Gráfico 3">
            <a:extLst>
              <a:ext uri="{FF2B5EF4-FFF2-40B4-BE49-F238E27FC236}">
                <a16:creationId xmlns:a16="http://schemas.microsoft.com/office/drawing/2014/main" id="{3E3A615E-29BA-79B8-10D6-860F12BE73ED}"/>
              </a:ext>
            </a:extLst>
          </p:cNvPr>
          <p:cNvGraphicFramePr>
            <a:graphicFrameLocks/>
          </p:cNvGraphicFramePr>
          <p:nvPr>
            <p:extLst>
              <p:ext uri="{D42A27DB-BD31-4B8C-83A1-F6EECF244321}">
                <p14:modId xmlns:p14="http://schemas.microsoft.com/office/powerpoint/2010/main" val="107615103"/>
              </p:ext>
            </p:extLst>
          </p:nvPr>
        </p:nvGraphicFramePr>
        <p:xfrm>
          <a:off x="1128606" y="1623503"/>
          <a:ext cx="6671093" cy="29588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420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C745B9B0-C802-985D-F368-8004C112B6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C745B9B0-C802-985D-F368-8004C112B6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latin typeface="Montserrat" pitchFamily="2" charset="77"/>
                <a:ea typeface="Lato Heavy" charset="0"/>
                <a:cs typeface="Poppins" pitchFamily="2" charset="77"/>
              </a:rPr>
              <a:t>|</a:t>
            </a:r>
            <a:r>
              <a:rPr lang="en-CA" dirty="0"/>
              <a:t>Problem Statement</a:t>
            </a:r>
          </a:p>
        </p:txBody>
      </p:sp>
      <p:sp>
        <p:nvSpPr>
          <p:cNvPr id="12" name="Rectangle 11"/>
          <p:cNvSpPr/>
          <p:nvPr/>
        </p:nvSpPr>
        <p:spPr>
          <a:xfrm>
            <a:off x="7109286" y="4891066"/>
            <a:ext cx="2995372"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solidFill>
                <a:schemeClr val="tx1"/>
              </a:solidFill>
            </a:endParaRPr>
          </a:p>
        </p:txBody>
      </p:sp>
      <p:sp>
        <p:nvSpPr>
          <p:cNvPr id="18" name="Rectangle 17"/>
          <p:cNvSpPr/>
          <p:nvPr/>
        </p:nvSpPr>
        <p:spPr>
          <a:xfrm>
            <a:off x="3397175" y="782556"/>
            <a:ext cx="2995370" cy="874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a:solidFill>
                <a:schemeClr val="tx1"/>
              </a:solidFill>
            </a:endParaRPr>
          </a:p>
        </p:txBody>
      </p:sp>
      <p:sp>
        <p:nvSpPr>
          <p:cNvPr id="39" name="Rectangle 38">
            <a:extLst>
              <a:ext uri="{FF2B5EF4-FFF2-40B4-BE49-F238E27FC236}">
                <a16:creationId xmlns:a16="http://schemas.microsoft.com/office/drawing/2014/main" id="{989F7A44-5160-28CA-98E5-259C2870268C}"/>
              </a:ext>
            </a:extLst>
          </p:cNvPr>
          <p:cNvSpPr/>
          <p:nvPr/>
        </p:nvSpPr>
        <p:spPr>
          <a:xfrm>
            <a:off x="617321" y="1352190"/>
            <a:ext cx="11169202" cy="2088253"/>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pPr>
            <a:r>
              <a:rPr lang="en-US" sz="1400"/>
              <a:t>This project delves deep into Ottawa's traffic collision data, leveraging temporal analysis to unearth patterns, bolster safety strategies, and foster a comprehensive understanding of factors impacting road incidents. By peering into the chronology of these events, the goal is to develop insights and identify high risk zones that pave the way for proactive interventions and informed decision-making in traffic safety measures in the Ottawa region.</a:t>
            </a:r>
          </a:p>
        </p:txBody>
      </p:sp>
      <p:sp>
        <p:nvSpPr>
          <p:cNvPr id="49" name="TextBox 48">
            <a:extLst>
              <a:ext uri="{FF2B5EF4-FFF2-40B4-BE49-F238E27FC236}">
                <a16:creationId xmlns:a16="http://schemas.microsoft.com/office/drawing/2014/main" id="{118F23EA-6875-D0A6-DD6F-AC62EF877D42}"/>
              </a:ext>
            </a:extLst>
          </p:cNvPr>
          <p:cNvSpPr txBox="1"/>
          <p:nvPr/>
        </p:nvSpPr>
        <p:spPr>
          <a:xfrm>
            <a:off x="617321" y="1487335"/>
            <a:ext cx="10966133" cy="1815882"/>
          </a:xfrm>
          <a:prstGeom prst="rect">
            <a:avLst/>
          </a:prstGeom>
          <a:noFill/>
        </p:spPr>
        <p:txBody>
          <a:bodyPr wrap="square" rtlCol="0">
            <a:spAutoFit/>
          </a:bodyPr>
          <a:lstStyle/>
          <a:p>
            <a:pPr>
              <a:lnSpc>
                <a:spcPct val="100000"/>
              </a:lnSpc>
            </a:pPr>
            <a:r>
              <a:rPr lang="en-US" sz="1600" b="0" i="0" dirty="0">
                <a:solidFill>
                  <a:srgbClr val="374151"/>
                </a:solidFill>
                <a:effectLst/>
                <a:latin typeface="Söhne"/>
              </a:rPr>
              <a:t>The Ottawa region is confronted with the challenge of improving road safety and diminishing traffic collisions. While there is an abundance of data on these incidents, a more focused analysis is needed, particularly on the timing and locations of high-risk areas. Such analysis is crucial for crafting effective safety strategies and making well-informed decisions. </a:t>
            </a:r>
          </a:p>
          <a:p>
            <a:pPr>
              <a:lnSpc>
                <a:spcPct val="100000"/>
              </a:lnSpc>
            </a:pPr>
            <a:endParaRPr lang="en-US" sz="1600" dirty="0">
              <a:solidFill>
                <a:srgbClr val="374151"/>
              </a:solidFill>
              <a:latin typeface="Söhne"/>
            </a:endParaRPr>
          </a:p>
          <a:p>
            <a:pPr>
              <a:lnSpc>
                <a:spcPct val="100000"/>
              </a:lnSpc>
            </a:pPr>
            <a:r>
              <a:rPr lang="en-US" sz="1600" b="0" i="0" dirty="0">
                <a:solidFill>
                  <a:srgbClr val="374151"/>
                </a:solidFill>
                <a:effectLst/>
                <a:latin typeface="Söhne"/>
              </a:rPr>
              <a:t>This project will undertake an extensive temporal examination of Ottawa's traffic collision data. The aim is to discern patterns over time and the key factors contributing to these incidents. Identifying these high-risk times and zones is essential for developing specific safety interventions and enhancing overall traffic safety in Ottawa.</a:t>
            </a:r>
            <a:endParaRPr lang="en-US" sz="1600" dirty="0"/>
          </a:p>
        </p:txBody>
      </p:sp>
      <p:pic>
        <p:nvPicPr>
          <p:cNvPr id="8" name="Graphic 7" descr="Car">
            <a:extLst>
              <a:ext uri="{FF2B5EF4-FFF2-40B4-BE49-F238E27FC236}">
                <a16:creationId xmlns:a16="http://schemas.microsoft.com/office/drawing/2014/main" id="{557C3890-2B14-C8D0-E68D-295D76D0EC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8151" y="3917561"/>
            <a:ext cx="2421616" cy="2421616"/>
          </a:xfrm>
          <a:prstGeom prst="rect">
            <a:avLst/>
          </a:prstGeom>
        </p:spPr>
      </p:pic>
      <p:graphicFrame>
        <p:nvGraphicFramePr>
          <p:cNvPr id="3" name="Content Placeholder 2">
            <a:extLst>
              <a:ext uri="{FF2B5EF4-FFF2-40B4-BE49-F238E27FC236}">
                <a16:creationId xmlns:a16="http://schemas.microsoft.com/office/drawing/2014/main" id="{D4734618-23D8-EC14-5065-54CD07D99050}"/>
              </a:ext>
            </a:extLst>
          </p:cNvPr>
          <p:cNvGraphicFramePr/>
          <p:nvPr>
            <p:extLst>
              <p:ext uri="{D42A27DB-BD31-4B8C-83A1-F6EECF244321}">
                <p14:modId xmlns:p14="http://schemas.microsoft.com/office/powerpoint/2010/main" val="3354091667"/>
              </p:ext>
            </p:extLst>
          </p:nvPr>
        </p:nvGraphicFramePr>
        <p:xfrm>
          <a:off x="639092" y="3667760"/>
          <a:ext cx="6890416" cy="309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2527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C745B9B0-C802-985D-F368-8004C112B6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C745B9B0-C802-985D-F368-8004C112B6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a:solidFill>
                  <a:schemeClr val="tx2"/>
                </a:solidFill>
                <a:latin typeface="Montserrat" pitchFamily="2" charset="77"/>
                <a:ea typeface="Lato Heavy" charset="0"/>
                <a:cs typeface="Poppins" pitchFamily="2" charset="77"/>
              </a:rPr>
              <a:t>|</a:t>
            </a:r>
            <a:r>
              <a:rPr lang="en-US"/>
              <a:t>Data Collection and Dataset Overview</a:t>
            </a:r>
            <a:endParaRPr lang="en-CA"/>
          </a:p>
        </p:txBody>
      </p:sp>
      <p:sp>
        <p:nvSpPr>
          <p:cNvPr id="12" name="Rectangle 11"/>
          <p:cNvSpPr/>
          <p:nvPr/>
        </p:nvSpPr>
        <p:spPr>
          <a:xfrm>
            <a:off x="7109286" y="4891066"/>
            <a:ext cx="2995372"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solidFill>
                <a:schemeClr val="tx1"/>
              </a:solidFill>
            </a:endParaRPr>
          </a:p>
        </p:txBody>
      </p:sp>
      <p:sp>
        <p:nvSpPr>
          <p:cNvPr id="18" name="Rectangle 17"/>
          <p:cNvSpPr/>
          <p:nvPr/>
        </p:nvSpPr>
        <p:spPr>
          <a:xfrm>
            <a:off x="3397175" y="782556"/>
            <a:ext cx="2995370" cy="874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a:solidFill>
                <a:schemeClr val="tx1"/>
              </a:solidFill>
            </a:endParaRPr>
          </a:p>
        </p:txBody>
      </p:sp>
      <p:sp>
        <p:nvSpPr>
          <p:cNvPr id="49" name="TextBox 48">
            <a:extLst>
              <a:ext uri="{FF2B5EF4-FFF2-40B4-BE49-F238E27FC236}">
                <a16:creationId xmlns:a16="http://schemas.microsoft.com/office/drawing/2014/main" id="{118F23EA-6875-D0A6-DD6F-AC62EF877D42}"/>
              </a:ext>
            </a:extLst>
          </p:cNvPr>
          <p:cNvSpPr txBox="1"/>
          <p:nvPr/>
        </p:nvSpPr>
        <p:spPr>
          <a:xfrm>
            <a:off x="490451" y="1569293"/>
            <a:ext cx="5113501" cy="3761030"/>
          </a:xfrm>
          <a:prstGeom prst="rect">
            <a:avLst/>
          </a:prstGeom>
          <a:noFill/>
        </p:spPr>
        <p:txBody>
          <a:bodyPr wrap="square" lIns="91440" tIns="45720" rIns="91440" bIns="45720" rtlCol="0" anchor="t">
            <a:spAutoFit/>
          </a:bodyPr>
          <a:lstStyle/>
          <a:p>
            <a:pPr algn="l">
              <a:buClr>
                <a:schemeClr val="accent2"/>
              </a:buClr>
            </a:pPr>
            <a:r>
              <a:rPr lang="en-US" sz="1600" b="1" dirty="0"/>
              <a:t>Data Source and Overview:</a:t>
            </a:r>
          </a:p>
          <a:p>
            <a:pPr algn="l">
              <a:buClr>
                <a:schemeClr val="accent2"/>
              </a:buClr>
            </a:pPr>
            <a:endParaRPr lang="en-US" sz="1600" dirty="0"/>
          </a:p>
          <a:p>
            <a:pPr marL="285750" indent="-285750" algn="l">
              <a:buClr>
                <a:schemeClr val="accent2"/>
              </a:buClr>
              <a:buFont typeface="Arial" panose="020B0604020202020204" pitchFamily="34" charset="0"/>
              <a:buChar char="•"/>
            </a:pPr>
            <a:r>
              <a:rPr lang="en-US" sz="1600" dirty="0"/>
              <a:t>Data Source: City Of Ottawa</a:t>
            </a:r>
          </a:p>
          <a:p>
            <a:pPr marL="285750" indent="-285750" algn="l">
              <a:buClr>
                <a:schemeClr val="accent2"/>
              </a:buClr>
              <a:buFont typeface="Arial" panose="020B0604020202020204" pitchFamily="34" charset="0"/>
              <a:buChar char="•"/>
            </a:pPr>
            <a:r>
              <a:rPr lang="en-US" sz="1600" dirty="0"/>
              <a:t>Link: Data Source Link</a:t>
            </a:r>
          </a:p>
          <a:p>
            <a:pPr marL="285750" indent="-285750" algn="l">
              <a:buClr>
                <a:schemeClr val="accent2"/>
              </a:buClr>
              <a:buFont typeface="Arial" panose="020B0604020202020204" pitchFamily="34" charset="0"/>
              <a:buChar char="•"/>
            </a:pPr>
            <a:r>
              <a:rPr lang="en-US" sz="1600" dirty="0"/>
              <a:t>Data Name: </a:t>
            </a:r>
            <a:r>
              <a:rPr lang="en-US" sz="1600" dirty="0">
                <a:hlinkClick r:id="rId6"/>
              </a:rPr>
              <a:t>Traffic Collision Data</a:t>
            </a:r>
          </a:p>
          <a:p>
            <a:pPr marL="285750" indent="-285750" algn="l">
              <a:buClr>
                <a:schemeClr val="accent2"/>
              </a:buClr>
              <a:buFont typeface="Arial" panose="020B0604020202020204" pitchFamily="34" charset="0"/>
              <a:buChar char="•"/>
            </a:pPr>
            <a:r>
              <a:rPr lang="en-US" sz="1600" dirty="0"/>
              <a:t>Data Validation: Rigorously validated for accuracy.</a:t>
            </a:r>
          </a:p>
          <a:p>
            <a:pPr marL="285750" indent="-285750">
              <a:buClr>
                <a:schemeClr val="accent2"/>
              </a:buClr>
              <a:buFont typeface="Arial" panose="020B0604020202020204" pitchFamily="34" charset="0"/>
              <a:buChar char="•"/>
            </a:pPr>
            <a:r>
              <a:rPr lang="en-US" sz="1600" dirty="0"/>
              <a:t>Recent update when we got data: October 20, 2023.</a:t>
            </a:r>
          </a:p>
          <a:p>
            <a:pPr marL="285750" indent="-285750" algn="l">
              <a:buClr>
                <a:schemeClr val="accent2"/>
              </a:buClr>
              <a:buFont typeface="Arial" panose="020B0604020202020204" pitchFamily="34" charset="0"/>
              <a:buChar char="•"/>
            </a:pPr>
            <a:r>
              <a:rPr lang="en-US" sz="1600" dirty="0"/>
              <a:t>Temporal Range: Covers 2017 to 2022.</a:t>
            </a:r>
          </a:p>
          <a:p>
            <a:pPr marL="285750" indent="-285750" algn="l">
              <a:buClr>
                <a:schemeClr val="accent2"/>
              </a:buClr>
              <a:buFont typeface="Arial" panose="020B0604020202020204" pitchFamily="34" charset="0"/>
              <a:buChar char="•"/>
            </a:pPr>
            <a:r>
              <a:rPr lang="en-US" sz="1600" dirty="0"/>
              <a:t>Size: 71,048 traffic collision observations and 28 columns</a:t>
            </a:r>
          </a:p>
          <a:p>
            <a:pPr marL="285750" indent="-285750" algn="l">
              <a:buClr>
                <a:schemeClr val="accent2"/>
              </a:buClr>
              <a:buFont typeface="Arial" panose="020B0604020202020204" pitchFamily="34" charset="0"/>
              <a:buChar char="•"/>
            </a:pPr>
            <a:r>
              <a:rPr lang="en-US" sz="1600" dirty="0"/>
              <a:t>Data Integrity: No duplicates.</a:t>
            </a:r>
          </a:p>
          <a:p>
            <a:pPr marL="285750" indent="-285750">
              <a:lnSpc>
                <a:spcPct val="90000"/>
              </a:lnSpc>
              <a:buClr>
                <a:schemeClr val="accent2"/>
              </a:buClr>
              <a:buFont typeface="Arial,Sans-Serif" panose="020B0604020202020204" pitchFamily="34" charset="0"/>
              <a:buChar char="•"/>
            </a:pPr>
            <a:r>
              <a:rPr lang="en-US" sz="1600" dirty="0"/>
              <a:t>Data was collected in CSV format</a:t>
            </a:r>
          </a:p>
          <a:p>
            <a:pPr marL="285750" indent="-285750" algn="l">
              <a:buClr>
                <a:schemeClr val="accent2"/>
              </a:buClr>
              <a:buFont typeface="Arial" panose="020B0604020202020204" pitchFamily="34" charset="0"/>
              <a:buChar char="•"/>
            </a:pPr>
            <a:endParaRPr lang="en-US" sz="1600" dirty="0"/>
          </a:p>
          <a:p>
            <a:pPr>
              <a:buClr>
                <a:schemeClr val="accent2"/>
              </a:buClr>
            </a:pPr>
            <a:endParaRPr lang="en-US" sz="1600" dirty="0"/>
          </a:p>
        </p:txBody>
      </p:sp>
      <p:sp>
        <p:nvSpPr>
          <p:cNvPr id="10" name="TextBox 9">
            <a:extLst>
              <a:ext uri="{FF2B5EF4-FFF2-40B4-BE49-F238E27FC236}">
                <a16:creationId xmlns:a16="http://schemas.microsoft.com/office/drawing/2014/main" id="{2B57E7ED-160D-D9DB-6E0F-0D567E90D1C5}"/>
              </a:ext>
            </a:extLst>
          </p:cNvPr>
          <p:cNvSpPr txBox="1"/>
          <p:nvPr/>
        </p:nvSpPr>
        <p:spPr>
          <a:xfrm>
            <a:off x="6096000" y="1653817"/>
            <a:ext cx="5591943" cy="3490186"/>
          </a:xfrm>
          <a:prstGeom prst="rect">
            <a:avLst/>
          </a:prstGeom>
          <a:noFill/>
        </p:spPr>
        <p:txBody>
          <a:bodyPr wrap="square" lIns="91440" tIns="45720" rIns="91440" bIns="45720" anchor="t">
            <a:spAutoFit/>
          </a:bodyPr>
          <a:lstStyle/>
          <a:p>
            <a:pPr>
              <a:lnSpc>
                <a:spcPct val="90000"/>
              </a:lnSpc>
              <a:buClr>
                <a:srgbClr val="EC4E70"/>
              </a:buClr>
            </a:pPr>
            <a:r>
              <a:rPr lang="en-US" sz="1600" b="1" dirty="0">
                <a:latin typeface="Avenir Next LT Pro"/>
                <a:cs typeface="Segoe UI"/>
              </a:rPr>
              <a:t>Attributes:</a:t>
            </a:r>
            <a:endParaRPr lang="en-US" sz="1600" dirty="0">
              <a:latin typeface="Avenir Next LT Pro"/>
              <a:cs typeface="Segoe UI"/>
            </a:endParaRPr>
          </a:p>
          <a:p>
            <a:endParaRPr lang="en-US" sz="1600" dirty="0">
              <a:latin typeface="Segoe UI"/>
              <a:cs typeface="Segoe UI"/>
            </a:endParaRPr>
          </a:p>
          <a:p>
            <a:pPr marL="285750" indent="-285750">
              <a:lnSpc>
                <a:spcPct val="90000"/>
              </a:lnSpc>
              <a:buClr>
                <a:schemeClr val="accent5"/>
              </a:buClr>
              <a:buFont typeface="Arial" panose="020B0604020202020204" pitchFamily="34" charset="0"/>
              <a:buChar char="•"/>
            </a:pPr>
            <a:r>
              <a:rPr lang="en-US" sz="1600" dirty="0">
                <a:solidFill>
                  <a:srgbClr val="374151"/>
                </a:solidFill>
                <a:latin typeface="Avenir Next LT Pro"/>
              </a:rPr>
              <a:t>Geographic details for precise location analysis.</a:t>
            </a:r>
          </a:p>
          <a:p>
            <a:pPr marL="285750" indent="-285750">
              <a:lnSpc>
                <a:spcPct val="90000"/>
              </a:lnSpc>
              <a:buClr>
                <a:schemeClr val="accent5"/>
              </a:buClr>
              <a:buFont typeface="Arial" panose="020B0604020202020204" pitchFamily="34" charset="0"/>
              <a:buChar char="•"/>
            </a:pPr>
            <a:r>
              <a:rPr lang="en-US" sz="1600" dirty="0">
                <a:solidFill>
                  <a:srgbClr val="374151"/>
                </a:solidFill>
                <a:latin typeface="Avenir Next LT Pro"/>
              </a:rPr>
              <a:t>Environmental conditions for impact assessment.</a:t>
            </a:r>
          </a:p>
          <a:p>
            <a:pPr marL="285750" indent="-285750">
              <a:lnSpc>
                <a:spcPct val="90000"/>
              </a:lnSpc>
              <a:buClr>
                <a:schemeClr val="accent5"/>
              </a:buClr>
              <a:buFont typeface="Arial" panose="020B0604020202020204" pitchFamily="34" charset="0"/>
              <a:buChar char="•"/>
            </a:pPr>
            <a:r>
              <a:rPr lang="en-US" sz="1600" dirty="0">
                <a:solidFill>
                  <a:srgbClr val="374151"/>
                </a:solidFill>
                <a:latin typeface="Avenir Next LT Pro"/>
              </a:rPr>
              <a:t>Injury data, including severity.</a:t>
            </a:r>
          </a:p>
          <a:p>
            <a:pPr marL="285750" indent="-285750">
              <a:lnSpc>
                <a:spcPct val="90000"/>
              </a:lnSpc>
              <a:buClr>
                <a:schemeClr val="accent5"/>
              </a:buClr>
              <a:buFont typeface="Arial" panose="020B0604020202020204" pitchFamily="34" charset="0"/>
              <a:buChar char="•"/>
            </a:pPr>
            <a:r>
              <a:rPr lang="en-US" sz="1600" dirty="0">
                <a:solidFill>
                  <a:srgbClr val="374151"/>
                </a:solidFill>
                <a:latin typeface="Avenir Next LT Pro"/>
              </a:rPr>
              <a:t>Identifies dangerous spots.</a:t>
            </a:r>
          </a:p>
          <a:p>
            <a:pPr marL="285750" indent="-285750">
              <a:lnSpc>
                <a:spcPct val="90000"/>
              </a:lnSpc>
              <a:buClr>
                <a:schemeClr val="accent5"/>
              </a:buClr>
              <a:buFont typeface="Arial" panose="020B0604020202020204" pitchFamily="34" charset="0"/>
              <a:buChar char="•"/>
            </a:pPr>
            <a:r>
              <a:rPr lang="en-US" sz="1600" dirty="0">
                <a:solidFill>
                  <a:srgbClr val="374151"/>
                </a:solidFill>
                <a:latin typeface="Avenir Next LT Pro"/>
              </a:rPr>
              <a:t>Categorizes initial impact type.</a:t>
            </a:r>
          </a:p>
          <a:p>
            <a:pPr>
              <a:lnSpc>
                <a:spcPct val="90000"/>
              </a:lnSpc>
            </a:pPr>
            <a:endParaRPr lang="en-US" sz="1600" b="1" dirty="0"/>
          </a:p>
          <a:p>
            <a:pPr marL="742950" lvl="1" indent="-285750">
              <a:lnSpc>
                <a:spcPct val="90000"/>
              </a:lnSpc>
              <a:buClr>
                <a:srgbClr val="FD8686"/>
              </a:buClr>
              <a:buFont typeface="Arial" panose="020B0604020202020204" pitchFamily="34" charset="0"/>
              <a:buChar char="•"/>
            </a:pPr>
            <a:endParaRPr lang="en-US" sz="1600" b="1" dirty="0">
              <a:solidFill>
                <a:srgbClr val="262626"/>
              </a:solidFill>
            </a:endParaRPr>
          </a:p>
          <a:p>
            <a:pPr>
              <a:lnSpc>
                <a:spcPct val="90000"/>
              </a:lnSpc>
              <a:buClr>
                <a:schemeClr val="accent2"/>
              </a:buClr>
            </a:pPr>
            <a:r>
              <a:rPr lang="en-US" sz="1600" b="1" dirty="0"/>
              <a:t>Challenges:</a:t>
            </a:r>
          </a:p>
          <a:p>
            <a:pPr marL="285750" indent="-285750">
              <a:lnSpc>
                <a:spcPct val="90000"/>
              </a:lnSpc>
              <a:buClr>
                <a:schemeClr val="accent2"/>
              </a:buClr>
              <a:buFont typeface="Arial" panose="020B0604020202020204" pitchFamily="34" charset="0"/>
              <a:buChar char="•"/>
            </a:pPr>
            <a:endParaRPr lang="en-US" sz="1600" dirty="0"/>
          </a:p>
          <a:p>
            <a:pPr marL="285750" indent="-285750">
              <a:lnSpc>
                <a:spcPct val="90000"/>
              </a:lnSpc>
              <a:buClr>
                <a:schemeClr val="accent2"/>
              </a:buClr>
              <a:buFont typeface="Arial" panose="020B0604020202020204" pitchFamily="34" charset="0"/>
              <a:buChar char="•"/>
            </a:pPr>
            <a:r>
              <a:rPr lang="en-US" sz="1600" dirty="0"/>
              <a:t>Date-Time Column Challenge</a:t>
            </a:r>
            <a:endParaRPr lang="en-US" sz="1600" b="1" dirty="0"/>
          </a:p>
          <a:p>
            <a:pPr>
              <a:lnSpc>
                <a:spcPct val="90000"/>
              </a:lnSpc>
              <a:buClr>
                <a:schemeClr val="accent2"/>
              </a:buClr>
            </a:pPr>
            <a:endParaRPr lang="en-US" sz="1600" dirty="0"/>
          </a:p>
          <a:p>
            <a:endParaRPr lang="en-US" sz="1600" dirty="0"/>
          </a:p>
          <a:p>
            <a:endParaRPr lang="en-US" sz="1600" dirty="0"/>
          </a:p>
        </p:txBody>
      </p:sp>
      <p:cxnSp>
        <p:nvCxnSpPr>
          <p:cNvPr id="3" name="Straight Connector 2">
            <a:extLst>
              <a:ext uri="{FF2B5EF4-FFF2-40B4-BE49-F238E27FC236}">
                <a16:creationId xmlns:a16="http://schemas.microsoft.com/office/drawing/2014/main" id="{A6AA9A79-F7D1-6F3C-4031-61DEF8A977D6}"/>
              </a:ext>
            </a:extLst>
          </p:cNvPr>
          <p:cNvCxnSpPr>
            <a:cxnSpLocks/>
          </p:cNvCxnSpPr>
          <p:nvPr/>
        </p:nvCxnSpPr>
        <p:spPr>
          <a:xfrm>
            <a:off x="5808371" y="1878964"/>
            <a:ext cx="0" cy="4456785"/>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57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C745B9B0-C802-985D-F368-8004C112B6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C745B9B0-C802-985D-F368-8004C112B6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a:solidFill>
                  <a:schemeClr val="tx2"/>
                </a:solidFill>
                <a:latin typeface="Montserrat" pitchFamily="2" charset="77"/>
                <a:ea typeface="Lato Heavy" charset="0"/>
                <a:cs typeface="Poppins" pitchFamily="2" charset="77"/>
              </a:rPr>
              <a:t>|</a:t>
            </a:r>
            <a:r>
              <a:rPr lang="en-CA"/>
              <a:t>Data Cleaning and Preparation</a:t>
            </a:r>
          </a:p>
        </p:txBody>
      </p:sp>
      <p:sp>
        <p:nvSpPr>
          <p:cNvPr id="12" name="Rectangle 11"/>
          <p:cNvSpPr/>
          <p:nvPr/>
        </p:nvSpPr>
        <p:spPr>
          <a:xfrm>
            <a:off x="7109286" y="5010809"/>
            <a:ext cx="2995372"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a:solidFill>
                <a:schemeClr val="tx1"/>
              </a:solidFill>
            </a:endParaRPr>
          </a:p>
        </p:txBody>
      </p:sp>
      <p:sp>
        <p:nvSpPr>
          <p:cNvPr id="18" name="Rectangle 17"/>
          <p:cNvSpPr/>
          <p:nvPr/>
        </p:nvSpPr>
        <p:spPr>
          <a:xfrm>
            <a:off x="3397175" y="782556"/>
            <a:ext cx="2995370" cy="874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a:solidFill>
                <a:schemeClr val="tx1"/>
              </a:solidFill>
            </a:endParaRPr>
          </a:p>
        </p:txBody>
      </p:sp>
      <p:sp>
        <p:nvSpPr>
          <p:cNvPr id="49" name="TextBox 48">
            <a:extLst>
              <a:ext uri="{FF2B5EF4-FFF2-40B4-BE49-F238E27FC236}">
                <a16:creationId xmlns:a16="http://schemas.microsoft.com/office/drawing/2014/main" id="{118F23EA-6875-D0A6-DD6F-AC62EF877D42}"/>
              </a:ext>
            </a:extLst>
          </p:cNvPr>
          <p:cNvSpPr txBox="1"/>
          <p:nvPr/>
        </p:nvSpPr>
        <p:spPr>
          <a:xfrm>
            <a:off x="490451" y="1687701"/>
            <a:ext cx="5308265" cy="3057247"/>
          </a:xfrm>
          <a:prstGeom prst="rect">
            <a:avLst/>
          </a:prstGeom>
          <a:noFill/>
        </p:spPr>
        <p:txBody>
          <a:bodyPr wrap="square" lIns="91440" tIns="45720" rIns="91440" bIns="45720" rtlCol="0" anchor="t">
            <a:spAutoFit/>
          </a:bodyPr>
          <a:lstStyle/>
          <a:p>
            <a:pPr>
              <a:buClr>
                <a:schemeClr val="accent2"/>
              </a:buClr>
            </a:pPr>
            <a:r>
              <a:rPr lang="en-CA" sz="1600" b="1"/>
              <a:t>Why Power Query?</a:t>
            </a:r>
            <a:endParaRPr lang="en-US" sz="1600"/>
          </a:p>
          <a:p>
            <a:pPr marL="285750" indent="-285750">
              <a:spcBef>
                <a:spcPts val="1000"/>
              </a:spcBef>
              <a:buClr>
                <a:schemeClr val="accent2"/>
              </a:buClr>
              <a:buFont typeface="Arial" panose="020B0604020202020204" pitchFamily="34" charset="0"/>
              <a:buChar char="•"/>
            </a:pPr>
            <a:r>
              <a:rPr lang="en-CA" sz="1600"/>
              <a:t>Power Query Editor enables documented and manageable data transformations.</a:t>
            </a:r>
          </a:p>
          <a:p>
            <a:pPr marL="285750" indent="-285750">
              <a:spcBef>
                <a:spcPts val="1000"/>
              </a:spcBef>
              <a:buClr>
                <a:srgbClr val="FD8686"/>
              </a:buClr>
              <a:buFont typeface="Arial" panose="020B0604020202020204" pitchFamily="34" charset="0"/>
              <a:buChar char="•"/>
            </a:pPr>
            <a:endParaRPr lang="en-CA" sz="1600">
              <a:solidFill>
                <a:srgbClr val="262626"/>
              </a:solidFill>
              <a:latin typeface="Avenir Next LT Pro"/>
              <a:cs typeface="Segoe UI"/>
            </a:endParaRPr>
          </a:p>
          <a:p>
            <a:pPr>
              <a:buClr>
                <a:schemeClr val="accent2"/>
              </a:buClr>
            </a:pPr>
            <a:r>
              <a:rPr lang="en-US" sz="1600" b="1"/>
              <a:t>Data Cleaning:</a:t>
            </a:r>
          </a:p>
          <a:p>
            <a:pPr indent="-285750">
              <a:buClr>
                <a:schemeClr val="accent2"/>
              </a:buClr>
              <a:buFont typeface="Arial,Sans-Serif" panose="020B0604020202020204" pitchFamily="34" charset="0"/>
              <a:buChar char="•"/>
            </a:pPr>
            <a:endParaRPr lang="en-US" sz="1600" b="1"/>
          </a:p>
          <a:p>
            <a:pPr indent="-285750">
              <a:buClr>
                <a:schemeClr val="accent2"/>
              </a:buClr>
              <a:buFont typeface="Arial,Sans-Serif" panose="020B0604020202020204" pitchFamily="34" charset="0"/>
              <a:buChar char="•"/>
            </a:pPr>
            <a:r>
              <a:rPr lang="en-US" sz="1600"/>
              <a:t>Identified and removed incorrectly marked latitude values (12 observations).</a:t>
            </a:r>
          </a:p>
          <a:p>
            <a:pPr indent="-285750">
              <a:buClr>
                <a:schemeClr val="accent2"/>
              </a:buClr>
              <a:buFont typeface="Arial,Sans-Serif" panose="020B0604020202020204" pitchFamily="34" charset="0"/>
              <a:buChar char="•"/>
            </a:pPr>
            <a:r>
              <a:rPr lang="en-US" sz="1600"/>
              <a:t>Addressed null values.</a:t>
            </a:r>
          </a:p>
          <a:p>
            <a:pPr indent="-285750">
              <a:buClr>
                <a:schemeClr val="accent2"/>
              </a:buClr>
              <a:buFont typeface="Arial,Sans-Serif" panose="020B0604020202020204" pitchFamily="34" charset="0"/>
              <a:buChar char="•"/>
            </a:pPr>
            <a:r>
              <a:rPr lang="en-US" sz="1600"/>
              <a:t>Checked for outliers.</a:t>
            </a:r>
            <a:endParaRPr lang="en-CA" sz="1600"/>
          </a:p>
          <a:p>
            <a:endParaRPr lang="en-US" sz="1600">
              <a:solidFill>
                <a:srgbClr val="374151"/>
              </a:solidFill>
              <a:latin typeface="Söhne"/>
            </a:endParaRPr>
          </a:p>
        </p:txBody>
      </p:sp>
      <p:sp>
        <p:nvSpPr>
          <p:cNvPr id="10" name="TextBox 9">
            <a:extLst>
              <a:ext uri="{FF2B5EF4-FFF2-40B4-BE49-F238E27FC236}">
                <a16:creationId xmlns:a16="http://schemas.microsoft.com/office/drawing/2014/main" id="{2B57E7ED-160D-D9DB-6E0F-0D567E90D1C5}"/>
              </a:ext>
            </a:extLst>
          </p:cNvPr>
          <p:cNvSpPr txBox="1"/>
          <p:nvPr/>
        </p:nvSpPr>
        <p:spPr>
          <a:xfrm>
            <a:off x="6096000" y="1687701"/>
            <a:ext cx="5707871" cy="4093428"/>
          </a:xfrm>
          <a:prstGeom prst="rect">
            <a:avLst/>
          </a:prstGeom>
          <a:noFill/>
        </p:spPr>
        <p:txBody>
          <a:bodyPr wrap="square" lIns="91440" tIns="45720" rIns="91440" bIns="45720" anchor="t">
            <a:spAutoFit/>
          </a:bodyPr>
          <a:lstStyle/>
          <a:p>
            <a:r>
              <a:rPr lang="en-US" sz="1600" b="1"/>
              <a:t>Feature Engineering:</a:t>
            </a:r>
          </a:p>
          <a:p>
            <a:endParaRPr lang="en-US" sz="1600" b="1"/>
          </a:p>
          <a:p>
            <a:pPr marL="285750" indent="-285750">
              <a:buClr>
                <a:schemeClr val="accent2"/>
              </a:buClr>
              <a:buFont typeface="Arial" panose="020B0604020202020204" pitchFamily="34" charset="0"/>
              <a:buChar char="•"/>
            </a:pPr>
            <a:r>
              <a:rPr lang="en-US" sz="1600"/>
              <a:t>Replaced null values with zeros.</a:t>
            </a:r>
          </a:p>
          <a:p>
            <a:pPr marL="285750" indent="-285750">
              <a:buClr>
                <a:schemeClr val="accent2"/>
              </a:buClr>
              <a:buFont typeface="Arial" panose="020B0604020202020204" pitchFamily="34" charset="0"/>
              <a:buChar char="•"/>
            </a:pPr>
            <a:r>
              <a:rPr lang="en-US" sz="1600"/>
              <a:t>Adjusted data types to suit analysis needs.</a:t>
            </a:r>
          </a:p>
          <a:p>
            <a:pPr marL="285750" indent="-285750">
              <a:buClr>
                <a:schemeClr val="accent2"/>
              </a:buClr>
              <a:buFont typeface="Arial" panose="020B0604020202020204" pitchFamily="34" charset="0"/>
              <a:buChar char="•"/>
            </a:pPr>
            <a:r>
              <a:rPr lang="en-US" sz="1600">
                <a:ea typeface="+mn-lt"/>
                <a:cs typeface="+mn-lt"/>
              </a:rPr>
              <a:t>Created DAX formulas for in-depth analysis.</a:t>
            </a:r>
          </a:p>
          <a:p>
            <a:pPr marL="285750" indent="-285750">
              <a:buClr>
                <a:schemeClr val="accent2"/>
              </a:buClr>
              <a:buFont typeface="Arial" panose="020B0604020202020204" pitchFamily="34" charset="0"/>
              <a:buChar char="•"/>
            </a:pPr>
            <a:r>
              <a:rPr lang="en-US" sz="1600"/>
              <a:t>Utilized measures for aggregated values in visualizations.</a:t>
            </a:r>
          </a:p>
          <a:p>
            <a:endParaRPr lang="en-US" sz="1600" b="1"/>
          </a:p>
          <a:p>
            <a:r>
              <a:rPr lang="en-US" sz="1600" b="1"/>
              <a:t>Refinement of Dataset:</a:t>
            </a:r>
          </a:p>
          <a:p>
            <a:endParaRPr lang="en-US" sz="1600" b="1"/>
          </a:p>
          <a:p>
            <a:pPr marL="285750" indent="-285750">
              <a:buClr>
                <a:schemeClr val="accent2"/>
              </a:buClr>
              <a:buFont typeface="Arial" panose="020B0604020202020204" pitchFamily="34" charset="0"/>
              <a:buChar char="•"/>
            </a:pPr>
            <a:r>
              <a:rPr lang="en-US" sz="1600"/>
              <a:t>Omitted unnecessary columns</a:t>
            </a:r>
          </a:p>
          <a:p>
            <a:pPr marL="285750" indent="-285750">
              <a:buClr>
                <a:schemeClr val="accent2"/>
              </a:buClr>
              <a:buFont typeface="Arial" panose="020B0604020202020204" pitchFamily="34" charset="0"/>
              <a:buChar char="•"/>
            </a:pPr>
            <a:r>
              <a:rPr lang="en-US" sz="1600"/>
              <a:t>Validated longitude and latitude </a:t>
            </a:r>
          </a:p>
          <a:p>
            <a:pPr marL="285750" indent="-285750">
              <a:buClr>
                <a:schemeClr val="accent2"/>
              </a:buClr>
              <a:buFont typeface="Arial" panose="020B0604020202020204" pitchFamily="34" charset="0"/>
              <a:buChar char="•"/>
            </a:pPr>
            <a:r>
              <a:rPr lang="en-US" sz="1600"/>
              <a:t>Removed unused measures for clarity and best practices.</a:t>
            </a:r>
          </a:p>
          <a:p>
            <a:endParaRPr lang="en-US" sz="1600"/>
          </a:p>
          <a:p>
            <a:endParaRPr lang="en-US" sz="1600"/>
          </a:p>
        </p:txBody>
      </p:sp>
      <p:cxnSp>
        <p:nvCxnSpPr>
          <p:cNvPr id="11" name="Straight Connector 10">
            <a:extLst>
              <a:ext uri="{FF2B5EF4-FFF2-40B4-BE49-F238E27FC236}">
                <a16:creationId xmlns:a16="http://schemas.microsoft.com/office/drawing/2014/main" id="{BF52F594-5A4D-AE9D-537D-C1F4CF36E666}"/>
              </a:ext>
            </a:extLst>
          </p:cNvPr>
          <p:cNvCxnSpPr>
            <a:cxnSpLocks/>
          </p:cNvCxnSpPr>
          <p:nvPr/>
        </p:nvCxnSpPr>
        <p:spPr>
          <a:xfrm>
            <a:off x="5808371" y="1998707"/>
            <a:ext cx="0" cy="4456785"/>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12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C745B9B0-C802-985D-F368-8004C112B6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C745B9B0-C802-985D-F368-8004C112B6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latin typeface="Montserrat" pitchFamily="2" charset="77"/>
                <a:ea typeface="Lato Heavy" charset="0"/>
                <a:cs typeface="Poppins" pitchFamily="2" charset="77"/>
              </a:rPr>
              <a:t>|</a:t>
            </a:r>
            <a:r>
              <a:rPr lang="en-CA" dirty="0"/>
              <a:t>Data Modelling</a:t>
            </a:r>
          </a:p>
        </p:txBody>
      </p:sp>
      <p:sp>
        <p:nvSpPr>
          <p:cNvPr id="12" name="Rectangle 11"/>
          <p:cNvSpPr/>
          <p:nvPr/>
        </p:nvSpPr>
        <p:spPr>
          <a:xfrm>
            <a:off x="7109286" y="4891066"/>
            <a:ext cx="2995372"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solidFill>
                <a:schemeClr val="tx1"/>
              </a:solidFill>
            </a:endParaRPr>
          </a:p>
        </p:txBody>
      </p:sp>
      <p:sp>
        <p:nvSpPr>
          <p:cNvPr id="18" name="Rectangle 17"/>
          <p:cNvSpPr/>
          <p:nvPr/>
        </p:nvSpPr>
        <p:spPr>
          <a:xfrm>
            <a:off x="3397175" y="782556"/>
            <a:ext cx="2995370" cy="874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a:solidFill>
                <a:schemeClr val="tx1"/>
              </a:solidFill>
            </a:endParaRPr>
          </a:p>
        </p:txBody>
      </p:sp>
      <p:sp>
        <p:nvSpPr>
          <p:cNvPr id="49" name="TextBox 48">
            <a:extLst>
              <a:ext uri="{FF2B5EF4-FFF2-40B4-BE49-F238E27FC236}">
                <a16:creationId xmlns:a16="http://schemas.microsoft.com/office/drawing/2014/main" id="{118F23EA-6875-D0A6-DD6F-AC62EF877D42}"/>
              </a:ext>
            </a:extLst>
          </p:cNvPr>
          <p:cNvSpPr txBox="1"/>
          <p:nvPr/>
        </p:nvSpPr>
        <p:spPr>
          <a:xfrm>
            <a:off x="490452" y="1567958"/>
            <a:ext cx="3792300" cy="5016758"/>
          </a:xfrm>
          <a:prstGeom prst="rect">
            <a:avLst/>
          </a:prstGeom>
          <a:noFill/>
        </p:spPr>
        <p:txBody>
          <a:bodyPr wrap="square" rtlCol="0">
            <a:spAutoFit/>
          </a:bodyPr>
          <a:lstStyle/>
          <a:p>
            <a:pPr algn="l">
              <a:buClr>
                <a:schemeClr val="accent2"/>
              </a:buClr>
            </a:pPr>
            <a:r>
              <a:rPr lang="en-US" sz="1600" b="1" dirty="0"/>
              <a:t>Tools and data model</a:t>
            </a:r>
          </a:p>
          <a:p>
            <a:pPr algn="l">
              <a:buClr>
                <a:schemeClr val="accent2"/>
              </a:buClr>
            </a:pPr>
            <a:endParaRPr lang="en-US" sz="1600" b="1" dirty="0"/>
          </a:p>
          <a:p>
            <a:pPr marL="285750" indent="-285750" algn="l">
              <a:buClr>
                <a:schemeClr val="accent2"/>
              </a:buClr>
              <a:buFont typeface="Arial" panose="020B0604020202020204" pitchFamily="34" charset="0"/>
              <a:buChar char="•"/>
            </a:pPr>
            <a:r>
              <a:rPr lang="en-US" sz="1600" b="1" dirty="0"/>
              <a:t>Power Query Editor: </a:t>
            </a:r>
            <a:r>
              <a:rPr lang="en-US" sz="1600" dirty="0"/>
              <a:t>Chosen for data processing and visualization capabilities.</a:t>
            </a:r>
          </a:p>
          <a:p>
            <a:pPr marL="285750" indent="-285750" algn="l">
              <a:buClr>
                <a:schemeClr val="accent2"/>
              </a:buClr>
              <a:buFont typeface="Arial" panose="020B0604020202020204" pitchFamily="34" charset="0"/>
              <a:buChar char="•"/>
            </a:pPr>
            <a:endParaRPr lang="en-US" sz="1600" dirty="0"/>
          </a:p>
          <a:p>
            <a:pPr marL="285750" indent="-285750" algn="l">
              <a:buClr>
                <a:schemeClr val="accent2"/>
              </a:buClr>
              <a:buFont typeface="Arial" panose="020B0604020202020204" pitchFamily="34" charset="0"/>
              <a:buChar char="•"/>
            </a:pPr>
            <a:r>
              <a:rPr lang="en-US" sz="1600" b="1" dirty="0"/>
              <a:t>Star Schema Development: </a:t>
            </a:r>
            <a:r>
              <a:rPr lang="en-US" sz="1600" dirty="0"/>
              <a:t>Chose a star schema for query performance and data relationship clarity.</a:t>
            </a:r>
          </a:p>
          <a:p>
            <a:pPr marL="285750" indent="-285750" algn="l">
              <a:buClr>
                <a:schemeClr val="accent2"/>
              </a:buClr>
              <a:buFont typeface="Arial" panose="020B0604020202020204" pitchFamily="34" charset="0"/>
              <a:buChar char="•"/>
            </a:pPr>
            <a:endParaRPr lang="en-US" sz="1600" dirty="0"/>
          </a:p>
          <a:p>
            <a:pPr algn="l">
              <a:buClr>
                <a:schemeClr val="accent2"/>
              </a:buClr>
            </a:pPr>
            <a:endParaRPr lang="en-US" sz="1600" b="1" dirty="0"/>
          </a:p>
          <a:p>
            <a:pPr algn="l">
              <a:buClr>
                <a:schemeClr val="accent2"/>
              </a:buClr>
            </a:pPr>
            <a:r>
              <a:rPr lang="en-US" sz="1600" b="1" dirty="0"/>
              <a:t>Challenges Faced During Data Modelling:</a:t>
            </a:r>
          </a:p>
          <a:p>
            <a:pPr algn="l">
              <a:buClr>
                <a:schemeClr val="accent2"/>
              </a:buClr>
            </a:pPr>
            <a:endParaRPr lang="en-US" sz="1600" b="1" dirty="0"/>
          </a:p>
          <a:p>
            <a:pPr marL="285750" indent="-285750" algn="l">
              <a:buClr>
                <a:schemeClr val="accent2"/>
              </a:buClr>
              <a:buFont typeface="Arial" panose="020B0604020202020204" pitchFamily="34" charset="0"/>
              <a:buChar char="•"/>
            </a:pPr>
            <a:r>
              <a:rPr lang="en-US" sz="1600" b="1" dirty="0"/>
              <a:t>Data Splitting: </a:t>
            </a:r>
            <a:r>
              <a:rPr lang="en-US" sz="1600" dirty="0"/>
              <a:t>Difficulty in splitting concatenated data such as 'RD1 @ RD2' into distinct, indexed entries for analysis.</a:t>
            </a:r>
          </a:p>
          <a:p>
            <a:pPr algn="l"/>
            <a:endParaRPr lang="en-US" sz="1600" b="0" i="0" dirty="0">
              <a:solidFill>
                <a:srgbClr val="374151"/>
              </a:solidFill>
              <a:effectLst/>
              <a:latin typeface="Söhne"/>
            </a:endParaRPr>
          </a:p>
        </p:txBody>
      </p:sp>
      <p:pic>
        <p:nvPicPr>
          <p:cNvPr id="4" name="Picture 3">
            <a:extLst>
              <a:ext uri="{FF2B5EF4-FFF2-40B4-BE49-F238E27FC236}">
                <a16:creationId xmlns:a16="http://schemas.microsoft.com/office/drawing/2014/main" id="{9FB99D48-1B8E-08A4-18D3-31CA4F69698C}"/>
              </a:ext>
            </a:extLst>
          </p:cNvPr>
          <p:cNvPicPr>
            <a:picLocks noChangeAspect="1"/>
          </p:cNvPicPr>
          <p:nvPr/>
        </p:nvPicPr>
        <p:blipFill rotWithShape="1">
          <a:blip r:embed="rId6"/>
          <a:srcRect l="3000" t="2319" r="9641"/>
          <a:stretch/>
        </p:blipFill>
        <p:spPr>
          <a:xfrm>
            <a:off x="4620528" y="1147664"/>
            <a:ext cx="7389571" cy="5384935"/>
          </a:xfrm>
          <a:prstGeom prst="rect">
            <a:avLst/>
          </a:prstGeom>
          <a:ln>
            <a:noFill/>
          </a:ln>
          <a:effectLst>
            <a:softEdge rad="112500"/>
          </a:effectLst>
        </p:spPr>
      </p:pic>
      <p:pic>
        <p:nvPicPr>
          <p:cNvPr id="5" name="Picture 4">
            <a:extLst>
              <a:ext uri="{FF2B5EF4-FFF2-40B4-BE49-F238E27FC236}">
                <a16:creationId xmlns:a16="http://schemas.microsoft.com/office/drawing/2014/main" id="{4F3E0625-C50C-054C-3AF4-2FF7AFAE87D9}"/>
              </a:ext>
            </a:extLst>
          </p:cNvPr>
          <p:cNvPicPr>
            <a:picLocks noChangeAspect="1"/>
          </p:cNvPicPr>
          <p:nvPr/>
        </p:nvPicPr>
        <p:blipFill>
          <a:blip r:embed="rId7"/>
          <a:stretch>
            <a:fillRect/>
          </a:stretch>
        </p:blipFill>
        <p:spPr>
          <a:xfrm>
            <a:off x="4561366" y="1220952"/>
            <a:ext cx="7630633" cy="5543140"/>
          </a:xfrm>
          <a:prstGeom prst="rect">
            <a:avLst/>
          </a:prstGeom>
          <a:ln>
            <a:noFill/>
          </a:ln>
          <a:effectLst>
            <a:softEdge rad="112500"/>
          </a:effectLst>
        </p:spPr>
      </p:pic>
    </p:spTree>
    <p:extLst>
      <p:ext uri="{BB962C8B-B14F-4D97-AF65-F5344CB8AC3E}">
        <p14:creationId xmlns:p14="http://schemas.microsoft.com/office/powerpoint/2010/main" val="259005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EACCAC0-58A5-506A-E3D8-525F10F88D8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think-cell data - do not delete" hidden="1">
                        <a:extLst>
                          <a:ext uri="{FF2B5EF4-FFF2-40B4-BE49-F238E27FC236}">
                            <a16:creationId xmlns:a16="http://schemas.microsoft.com/office/drawing/2014/main" id="{0EACCAC0-58A5-506A-E3D8-525F10F88D8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25" name="Picture 24">
            <a:extLst>
              <a:ext uri="{FF2B5EF4-FFF2-40B4-BE49-F238E27FC236}">
                <a16:creationId xmlns:a16="http://schemas.microsoft.com/office/drawing/2014/main" id="{4AE2F90D-8B2B-68EC-EF20-DE34691EBEC4}"/>
              </a:ext>
            </a:extLst>
          </p:cNvPr>
          <p:cNvPicPr>
            <a:picLocks noChangeAspect="1"/>
          </p:cNvPicPr>
          <p:nvPr/>
        </p:nvPicPr>
        <p:blipFill>
          <a:blip r:embed="rId6"/>
          <a:stretch>
            <a:fillRect/>
          </a:stretch>
        </p:blipFill>
        <p:spPr>
          <a:xfrm>
            <a:off x="4402106" y="1417910"/>
            <a:ext cx="7239334" cy="4267615"/>
          </a:xfrm>
          <a:prstGeom prst="rect">
            <a:avLst/>
          </a:prstGeom>
          <a:ln>
            <a:solidFill>
              <a:schemeClr val="tx1"/>
            </a:solidFill>
          </a:ln>
        </p:spPr>
      </p:pic>
      <p:sp>
        <p:nvSpPr>
          <p:cNvPr id="28" name="TextBox 27">
            <a:extLst>
              <a:ext uri="{FF2B5EF4-FFF2-40B4-BE49-F238E27FC236}">
                <a16:creationId xmlns:a16="http://schemas.microsoft.com/office/drawing/2014/main" id="{3A05A8E8-6D44-3547-458F-6FF9FC31AA86}"/>
              </a:ext>
            </a:extLst>
          </p:cNvPr>
          <p:cNvSpPr txBox="1"/>
          <p:nvPr/>
        </p:nvSpPr>
        <p:spPr>
          <a:xfrm>
            <a:off x="554576" y="1425486"/>
            <a:ext cx="3738717" cy="4483984"/>
          </a:xfrm>
          <a:prstGeom prst="rect">
            <a:avLst/>
          </a:prstGeom>
          <a:noFill/>
        </p:spPr>
        <p:txBody>
          <a:bodyPr wrap="square" lIns="91440" tIns="45720" rIns="91440" bIns="45720" rtlCol="0" anchor="t">
            <a:spAutoFit/>
          </a:bodyPr>
          <a:lstStyle/>
          <a:p>
            <a:pPr>
              <a:lnSpc>
                <a:spcPct val="107000"/>
              </a:lnSpc>
              <a:spcAft>
                <a:spcPts val="800"/>
              </a:spcAft>
            </a:pPr>
            <a:r>
              <a:rPr lang="en-US" sz="1600" b="1" kern="100" dirty="0">
                <a:effectLst/>
                <a:latin typeface="Avenir Next LT Pro"/>
                <a:ea typeface="Calibri" panose="020F0502020204030204" pitchFamily="34" charset="0"/>
                <a:cs typeface="Times New Roman"/>
              </a:rPr>
              <a:t>Accident Timing:</a:t>
            </a:r>
            <a:r>
              <a:rPr lang="en-US" sz="1600" b="1" kern="100" dirty="0">
                <a:latin typeface="Avenir Next LT Pro"/>
                <a:ea typeface="Calibri" panose="020F0502020204030204" pitchFamily="34" charset="0"/>
                <a:cs typeface="Times New Roman"/>
              </a:rPr>
              <a:t>  </a:t>
            </a:r>
            <a:endParaRPr lang="en-CA" sz="1600" kern="100" dirty="0">
              <a:latin typeface="Avenir Next LT Pro"/>
              <a:ea typeface="Calibri" panose="020F0502020204030204" pitchFamily="34" charset="0"/>
              <a:cs typeface="Times New Roman"/>
            </a:endParaRPr>
          </a:p>
          <a:p>
            <a:pPr marL="171450" indent="-171450">
              <a:lnSpc>
                <a:spcPct val="107000"/>
              </a:lnSpc>
              <a:spcAft>
                <a:spcPts val="800"/>
              </a:spcAft>
              <a:buFont typeface="Arial"/>
              <a:buChar char="•"/>
            </a:pPr>
            <a:r>
              <a:rPr lang="en-US" sz="1600" kern="100" dirty="0">
                <a:effectLst/>
                <a:latin typeface="Avenir Next LT Pro"/>
                <a:ea typeface="Calibri" panose="020F0502020204030204" pitchFamily="34" charset="0"/>
                <a:cs typeface="Times New Roman"/>
              </a:rPr>
              <a:t>The accident in question seems to have occurred during periods where traffic signals are installed, and stop signs are in place.</a:t>
            </a:r>
            <a:endParaRPr lang="en-CA" sz="1600" kern="100" dirty="0">
              <a:effectLst/>
              <a:latin typeface="Avenir Next LT Pro"/>
              <a:ea typeface="Calibri" panose="020F0502020204030204" pitchFamily="34" charset="0"/>
              <a:cs typeface="Times New Roman"/>
            </a:endParaRPr>
          </a:p>
          <a:p>
            <a:pPr>
              <a:lnSpc>
                <a:spcPct val="107000"/>
              </a:lnSpc>
              <a:spcAft>
                <a:spcPts val="800"/>
              </a:spcAft>
            </a:pPr>
            <a:r>
              <a:rPr lang="en-US" sz="1600" b="1" kern="100" dirty="0">
                <a:effectLst/>
                <a:latin typeface="Avenir Next LT Pro"/>
                <a:ea typeface="Calibri" panose="020F0502020204030204" pitchFamily="34" charset="0"/>
                <a:cs typeface="Times New Roman"/>
              </a:rPr>
              <a:t>Light and Road Surface Conditions:</a:t>
            </a:r>
            <a:r>
              <a:rPr lang="en-US" sz="1600" b="1" kern="100" dirty="0">
                <a:latin typeface="Avenir Next LT Pro"/>
                <a:ea typeface="Calibri" panose="020F0502020204030204" pitchFamily="34" charset="0"/>
                <a:cs typeface="Times New Roman"/>
              </a:rPr>
              <a:t>  </a:t>
            </a:r>
            <a:endParaRPr lang="en-CA" sz="1600" kern="100" dirty="0">
              <a:latin typeface="Avenir Next LT Pro"/>
              <a:ea typeface="Calibri" panose="020F0502020204030204" pitchFamily="34" charset="0"/>
              <a:cs typeface="Times New Roman"/>
            </a:endParaRPr>
          </a:p>
          <a:p>
            <a:pPr marL="171450" indent="-171450">
              <a:lnSpc>
                <a:spcPct val="107000"/>
              </a:lnSpc>
              <a:spcAft>
                <a:spcPts val="800"/>
              </a:spcAft>
              <a:buFont typeface="Arial"/>
              <a:buChar char="•"/>
            </a:pPr>
            <a:r>
              <a:rPr lang="en-US" sz="1600" kern="100" dirty="0">
                <a:effectLst/>
                <a:latin typeface="Avenir Next LT Pro"/>
                <a:ea typeface="Calibri" panose="020F0502020204030204" pitchFamily="34" charset="0"/>
                <a:cs typeface="Times New Roman"/>
              </a:rPr>
              <a:t>Outside light conditions are </a:t>
            </a:r>
            <a:r>
              <a:rPr lang="en-US" sz="1600" kern="100" dirty="0">
                <a:latin typeface="Avenir Next LT Pro"/>
                <a:ea typeface="Calibri" panose="020F0502020204030204" pitchFamily="34" charset="0"/>
                <a:cs typeface="Times New Roman"/>
              </a:rPr>
              <a:t>mostly</a:t>
            </a:r>
            <a:r>
              <a:rPr lang="en-US" sz="1600" kern="100" dirty="0">
                <a:effectLst/>
                <a:latin typeface="Avenir Next LT Pro"/>
                <a:ea typeface="Calibri" panose="020F0502020204030204" pitchFamily="34" charset="0"/>
                <a:cs typeface="Times New Roman"/>
              </a:rPr>
              <a:t> </a:t>
            </a:r>
            <a:r>
              <a:rPr lang="en-US" sz="1600" kern="100" dirty="0">
                <a:latin typeface="Avenir Next LT Pro"/>
                <a:ea typeface="Calibri" panose="020F0502020204030204" pitchFamily="34" charset="0"/>
                <a:cs typeface="Times New Roman"/>
              </a:rPr>
              <a:t>daylight.</a:t>
            </a:r>
            <a:endParaRPr lang="en-CA" sz="1600" kern="100" dirty="0">
              <a:latin typeface="Avenir Next LT Pro"/>
              <a:ea typeface="Calibri" panose="020F0502020204030204" pitchFamily="34" charset="0"/>
              <a:cs typeface="Times New Roman"/>
            </a:endParaRPr>
          </a:p>
          <a:p>
            <a:pPr marL="171450" indent="-171450">
              <a:lnSpc>
                <a:spcPct val="107000"/>
              </a:lnSpc>
              <a:spcAft>
                <a:spcPts val="800"/>
              </a:spcAft>
              <a:buFont typeface="Arial"/>
              <a:buChar char="•"/>
            </a:pPr>
            <a:r>
              <a:rPr lang="en-US" sz="1600" kern="100" dirty="0">
                <a:latin typeface="Avenir Next LT Pro"/>
                <a:ea typeface="Calibri" panose="020F0502020204030204" pitchFamily="34" charset="0"/>
                <a:cs typeface="Times New Roman"/>
              </a:rPr>
              <a:t>The</a:t>
            </a:r>
            <a:r>
              <a:rPr lang="en-US" sz="1600" kern="100" dirty="0">
                <a:effectLst/>
                <a:latin typeface="Avenir Next LT Pro"/>
                <a:ea typeface="Calibri" panose="020F0502020204030204" pitchFamily="34" charset="0"/>
                <a:cs typeface="Times New Roman"/>
              </a:rPr>
              <a:t> road surface is dry.</a:t>
            </a:r>
            <a:endParaRPr lang="en-CA" sz="1600" kern="100" dirty="0">
              <a:latin typeface="Avenir Next LT Pro"/>
              <a:ea typeface="Calibri" panose="020F0502020204030204" pitchFamily="34" charset="0"/>
              <a:cs typeface="Times New Roman"/>
            </a:endParaRPr>
          </a:p>
          <a:p>
            <a:pPr marL="171450" indent="-171450">
              <a:lnSpc>
                <a:spcPct val="107000"/>
              </a:lnSpc>
              <a:spcAft>
                <a:spcPts val="800"/>
              </a:spcAft>
              <a:buFont typeface="Arial"/>
              <a:buChar char="•"/>
            </a:pPr>
            <a:r>
              <a:rPr lang="en-US" sz="1600" kern="100" dirty="0">
                <a:effectLst/>
                <a:latin typeface="Avenir Next LT Pro"/>
                <a:ea typeface="Calibri" panose="020F0502020204030204" pitchFamily="34" charset="0"/>
                <a:cs typeface="Times New Roman"/>
              </a:rPr>
              <a:t>Environmental conditions are clear</a:t>
            </a:r>
            <a:endParaRPr lang="en-CA" sz="1600" kern="100" dirty="0">
              <a:effectLst/>
              <a:latin typeface="Avenir Next LT Pro"/>
              <a:ea typeface="Calibri" panose="020F0502020204030204" pitchFamily="34" charset="0"/>
              <a:cs typeface="Times New Roman"/>
            </a:endParaRPr>
          </a:p>
          <a:p>
            <a:pPr>
              <a:lnSpc>
                <a:spcPct val="107000"/>
              </a:lnSpc>
              <a:spcAft>
                <a:spcPts val="800"/>
              </a:spcAft>
            </a:pPr>
            <a:r>
              <a:rPr lang="en-US" sz="1600" b="1" kern="100" dirty="0">
                <a:effectLst/>
                <a:latin typeface="Avenir Next LT Pro"/>
                <a:ea typeface="Calibri" panose="020F0502020204030204" pitchFamily="34" charset="0"/>
                <a:cs typeface="Times New Roman"/>
              </a:rPr>
              <a:t>Accident Hotspots:</a:t>
            </a:r>
            <a:r>
              <a:rPr lang="en-US" sz="1600" b="1" kern="100" dirty="0">
                <a:latin typeface="Avenir Next LT Pro"/>
                <a:ea typeface="Calibri" panose="020F0502020204030204" pitchFamily="34" charset="0"/>
                <a:cs typeface="Times New Roman"/>
              </a:rPr>
              <a:t>  </a:t>
            </a:r>
            <a:endParaRPr lang="en-CA" sz="1600" b="1" kern="100" dirty="0">
              <a:effectLst/>
              <a:latin typeface="Avenir Next LT Pro"/>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Clr>
                <a:srgbClr val="000000"/>
              </a:buClr>
              <a:buSzPts val="1100"/>
              <a:buFont typeface="Arial" panose="020B0604020202020204" pitchFamily="34" charset="0"/>
              <a:buChar char="•"/>
            </a:pPr>
            <a:r>
              <a:rPr lang="en-US" sz="1600" u="none" strike="noStrike" kern="100" dirty="0">
                <a:effectLst/>
                <a:uFill>
                  <a:solidFill>
                    <a:srgbClr val="000000"/>
                  </a:solidFill>
                </a:uFill>
                <a:latin typeface="Avenir Next LT Pro"/>
                <a:ea typeface="Calibri" panose="020F0502020204030204" pitchFamily="34" charset="0"/>
                <a:cs typeface="Times New Roman"/>
              </a:rPr>
              <a:t>Majority of accidents tend to happen at intersections.</a:t>
            </a:r>
            <a:endParaRPr lang="en-CA" sz="1600" u="none" strike="noStrike" kern="100" dirty="0">
              <a:effectLst/>
              <a:uFill>
                <a:solidFill>
                  <a:srgbClr val="000000"/>
                </a:solidFill>
              </a:uFill>
              <a:latin typeface="Avenir Next LT Pro"/>
              <a:ea typeface="Calibri" panose="020F0502020204030204" pitchFamily="34" charset="0"/>
              <a:cs typeface="Times New Roman"/>
            </a:endParaRPr>
          </a:p>
        </p:txBody>
      </p:sp>
      <p:sp>
        <p:nvSpPr>
          <p:cNvPr id="3" name="Title 1">
            <a:extLst>
              <a:ext uri="{FF2B5EF4-FFF2-40B4-BE49-F238E27FC236}">
                <a16:creationId xmlns:a16="http://schemas.microsoft.com/office/drawing/2014/main" id="{A965CB66-E7FE-24D7-DBAC-81A8E4C05C1A}"/>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latin typeface="Montserrat"/>
                <a:ea typeface="Lato Heavy" charset="0"/>
                <a:cs typeface="Poppins"/>
              </a:rPr>
              <a:t>|</a:t>
            </a:r>
            <a:r>
              <a:rPr lang="en-CA" dirty="0"/>
              <a:t>Data Analysis </a:t>
            </a:r>
          </a:p>
        </p:txBody>
      </p:sp>
    </p:spTree>
    <p:extLst>
      <p:ext uri="{BB962C8B-B14F-4D97-AF65-F5344CB8AC3E}">
        <p14:creationId xmlns:p14="http://schemas.microsoft.com/office/powerpoint/2010/main" val="172663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EACCAC0-58A5-506A-E3D8-525F10F88D8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think-cell data - do not delete" hidden="1">
                        <a:extLst>
                          <a:ext uri="{FF2B5EF4-FFF2-40B4-BE49-F238E27FC236}">
                            <a16:creationId xmlns:a16="http://schemas.microsoft.com/office/drawing/2014/main" id="{0EACCAC0-58A5-506A-E3D8-525F10F88D8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A59513FF-208B-CDFA-B07C-E726D9E5897A}"/>
              </a:ext>
            </a:extLst>
          </p:cNvPr>
          <p:cNvPicPr>
            <a:picLocks noChangeAspect="1"/>
          </p:cNvPicPr>
          <p:nvPr/>
        </p:nvPicPr>
        <p:blipFill>
          <a:blip r:embed="rId6"/>
          <a:stretch>
            <a:fillRect/>
          </a:stretch>
        </p:blipFill>
        <p:spPr>
          <a:xfrm>
            <a:off x="7518917" y="3999990"/>
            <a:ext cx="3798913" cy="2472263"/>
          </a:xfrm>
          <a:prstGeom prst="rect">
            <a:avLst/>
          </a:prstGeom>
          <a:ln>
            <a:solidFill>
              <a:schemeClr val="tx1"/>
            </a:solidFill>
          </a:ln>
        </p:spPr>
      </p:pic>
      <p:pic>
        <p:nvPicPr>
          <p:cNvPr id="21" name="Picture 20">
            <a:extLst>
              <a:ext uri="{FF2B5EF4-FFF2-40B4-BE49-F238E27FC236}">
                <a16:creationId xmlns:a16="http://schemas.microsoft.com/office/drawing/2014/main" id="{C8D3FF89-1FA9-A604-1BD4-83108368D56A}"/>
              </a:ext>
            </a:extLst>
          </p:cNvPr>
          <p:cNvPicPr>
            <a:picLocks noChangeAspect="1"/>
          </p:cNvPicPr>
          <p:nvPr/>
        </p:nvPicPr>
        <p:blipFill>
          <a:blip r:embed="rId7"/>
          <a:stretch>
            <a:fillRect/>
          </a:stretch>
        </p:blipFill>
        <p:spPr>
          <a:xfrm>
            <a:off x="7502270" y="1114972"/>
            <a:ext cx="3793516" cy="2714253"/>
          </a:xfrm>
          <a:prstGeom prst="rect">
            <a:avLst/>
          </a:prstGeom>
          <a:ln>
            <a:solidFill>
              <a:schemeClr val="tx1"/>
            </a:solidFill>
          </a:ln>
        </p:spPr>
      </p:pic>
      <p:sp>
        <p:nvSpPr>
          <p:cNvPr id="32" name="TextBox 31">
            <a:extLst>
              <a:ext uri="{FF2B5EF4-FFF2-40B4-BE49-F238E27FC236}">
                <a16:creationId xmlns:a16="http://schemas.microsoft.com/office/drawing/2014/main" id="{494F6838-0255-84FC-24F5-14207968641C}"/>
              </a:ext>
            </a:extLst>
          </p:cNvPr>
          <p:cNvSpPr txBox="1"/>
          <p:nvPr/>
        </p:nvSpPr>
        <p:spPr>
          <a:xfrm>
            <a:off x="549358" y="1662878"/>
            <a:ext cx="6575371" cy="4541371"/>
          </a:xfrm>
          <a:prstGeom prst="rect">
            <a:avLst/>
          </a:prstGeom>
          <a:noFill/>
        </p:spPr>
        <p:txBody>
          <a:bodyPr wrap="square" lIns="91440" tIns="45720" rIns="91440" bIns="45720" anchor="t">
            <a:spAutoFit/>
          </a:bodyPr>
          <a:lstStyle/>
          <a:p>
            <a:pPr>
              <a:lnSpc>
                <a:spcPct val="107000"/>
              </a:lnSpc>
              <a:spcAft>
                <a:spcPts val="800"/>
              </a:spcAft>
            </a:pPr>
            <a:r>
              <a:rPr lang="en-US" sz="1600" b="1" kern="100" dirty="0">
                <a:effectLst/>
                <a:latin typeface="Avenir Next LT Pro"/>
                <a:ea typeface="Calibri" panose="020F0502020204030204" pitchFamily="34" charset="0"/>
                <a:cs typeface="Times New Roman"/>
              </a:rPr>
              <a:t>Time of Day Analysis:</a:t>
            </a:r>
            <a:r>
              <a:rPr lang="en-US" sz="1600" b="1" kern="100" dirty="0">
                <a:latin typeface="Avenir Next LT Pro"/>
                <a:ea typeface="Calibri" panose="020F0502020204030204" pitchFamily="34" charset="0"/>
                <a:cs typeface="Times New Roman"/>
              </a:rPr>
              <a:t>  </a:t>
            </a:r>
            <a:endParaRPr lang="en-CA" sz="1600" b="1" kern="100" dirty="0">
              <a:effectLst/>
              <a:latin typeface="Avenir Next LT Pro"/>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Clr>
                <a:srgbClr val="000000"/>
              </a:buClr>
              <a:buSzPts val="1100"/>
              <a:buFont typeface="Arial" panose="020B0604020202020204" pitchFamily="34" charset="0"/>
              <a:buChar char="•"/>
            </a:pPr>
            <a:r>
              <a:rPr lang="en-US" sz="1600" u="none" strike="noStrike" kern="100" dirty="0">
                <a:effectLst/>
                <a:uFill>
                  <a:solidFill>
                    <a:srgbClr val="000000"/>
                  </a:solidFill>
                </a:uFill>
                <a:latin typeface="Avenir Next LT Pro"/>
                <a:ea typeface="Calibri" panose="020F0502020204030204" pitchFamily="34" charset="0"/>
                <a:cs typeface="Times New Roman"/>
              </a:rPr>
              <a:t>The number of traffic accidents appears to peak in the afternoon.</a:t>
            </a:r>
            <a:endParaRPr lang="en-CA" sz="1600" u="none" strike="noStrike" kern="100" dirty="0">
              <a:effectLst/>
              <a:uFill>
                <a:solidFill>
                  <a:srgbClr val="000000"/>
                </a:solidFill>
              </a:uFill>
              <a:latin typeface="Avenir Next LT Pro"/>
              <a:ea typeface="Calibri" panose="020F0502020204030204" pitchFamily="34" charset="0"/>
              <a:cs typeface="Times New Roman"/>
            </a:endParaRPr>
          </a:p>
          <a:p>
            <a:pPr>
              <a:lnSpc>
                <a:spcPct val="107000"/>
              </a:lnSpc>
              <a:spcAft>
                <a:spcPts val="800"/>
              </a:spcAft>
            </a:pPr>
            <a:r>
              <a:rPr lang="en-US" sz="1600" b="1" kern="100" dirty="0">
                <a:effectLst/>
                <a:latin typeface="Avenir Next LT Pro"/>
                <a:ea typeface="Calibri" panose="020F0502020204030204" pitchFamily="34" charset="0"/>
                <a:cs typeface="Times New Roman"/>
              </a:rPr>
              <a:t>Seasonal Impact:</a:t>
            </a:r>
            <a:r>
              <a:rPr lang="en-US" sz="1600" b="1" kern="100" dirty="0">
                <a:latin typeface="Avenir Next LT Pro"/>
                <a:ea typeface="Calibri" panose="020F0502020204030204" pitchFamily="34" charset="0"/>
                <a:cs typeface="Times New Roman"/>
              </a:rPr>
              <a:t>  </a:t>
            </a:r>
            <a:endParaRPr lang="en-CA" sz="1600" b="1" kern="100" dirty="0">
              <a:effectLst/>
              <a:latin typeface="Avenir Next LT Pro"/>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Clr>
                <a:srgbClr val="000000"/>
              </a:buClr>
              <a:buSzPts val="1100"/>
              <a:buFont typeface="Arial" panose="020B0604020202020204" pitchFamily="34" charset="0"/>
              <a:buChar char="•"/>
            </a:pPr>
            <a:r>
              <a:rPr lang="en-US" sz="1600" u="none" strike="noStrike" kern="100" dirty="0">
                <a:effectLst/>
                <a:uFill>
                  <a:solidFill>
                    <a:srgbClr val="000000"/>
                  </a:solidFill>
                </a:uFill>
                <a:latin typeface="Avenir Next LT Pro"/>
                <a:ea typeface="Calibri" panose="020F0502020204030204" pitchFamily="34" charset="0"/>
                <a:cs typeface="Times New Roman"/>
              </a:rPr>
              <a:t>The winter season exhibits the highest count of accidents compared to other seasons.</a:t>
            </a:r>
            <a:endParaRPr lang="en-CA" sz="1600" u="none" strike="noStrike" kern="100" dirty="0">
              <a:effectLst/>
              <a:uFill>
                <a:solidFill>
                  <a:srgbClr val="000000"/>
                </a:solidFill>
              </a:uFill>
              <a:latin typeface="Avenir Next LT Pro"/>
              <a:ea typeface="Calibri" panose="020F0502020204030204" pitchFamily="34" charset="0"/>
              <a:cs typeface="Times New Roman"/>
            </a:endParaRPr>
          </a:p>
          <a:p>
            <a:pPr>
              <a:lnSpc>
                <a:spcPct val="107000"/>
              </a:lnSpc>
              <a:spcAft>
                <a:spcPts val="800"/>
              </a:spcAft>
            </a:pPr>
            <a:r>
              <a:rPr lang="en-US" sz="1600" b="1" kern="100" dirty="0">
                <a:effectLst/>
                <a:latin typeface="Avenir Next LT Pro"/>
                <a:ea typeface="Calibri" panose="020F0502020204030204" pitchFamily="34" charset="0"/>
                <a:cs typeface="Times New Roman"/>
              </a:rPr>
              <a:t>Day-wise Distribution:</a:t>
            </a:r>
            <a:r>
              <a:rPr lang="en-US" sz="1600" b="1" kern="100" dirty="0">
                <a:latin typeface="Avenir Next LT Pro"/>
                <a:ea typeface="Calibri" panose="020F0502020204030204" pitchFamily="34" charset="0"/>
                <a:cs typeface="Times New Roman"/>
              </a:rPr>
              <a:t>  </a:t>
            </a:r>
            <a:endParaRPr lang="en-CA" sz="1600" b="1" kern="100" dirty="0">
              <a:effectLst/>
              <a:latin typeface="Avenir Next LT Pro"/>
              <a:ea typeface="Calibri" panose="020F0502020204030204" pitchFamily="34" charset="0"/>
              <a:cs typeface="Times New Roman" panose="02020603050405020304" pitchFamily="18" charset="0"/>
            </a:endParaRPr>
          </a:p>
          <a:p>
            <a:pPr marL="342900" lvl="0" indent="-342900" fontAlgn="base">
              <a:lnSpc>
                <a:spcPct val="107000"/>
              </a:lnSpc>
              <a:buClr>
                <a:srgbClr val="000000"/>
              </a:buClr>
              <a:buSzPts val="1100"/>
              <a:buFont typeface="Arial" panose="020B0604020202020204" pitchFamily="34" charset="0"/>
              <a:buChar char="•"/>
            </a:pPr>
            <a:r>
              <a:rPr lang="en-US" sz="1600" u="none" strike="noStrike" kern="100" dirty="0">
                <a:effectLst/>
                <a:uFill>
                  <a:solidFill>
                    <a:srgbClr val="000000"/>
                  </a:solidFill>
                </a:uFill>
                <a:latin typeface="Avenir Next LT Pro"/>
                <a:ea typeface="Calibri" panose="020F0502020204030204" pitchFamily="34" charset="0"/>
                <a:cs typeface="Times New Roman"/>
              </a:rPr>
              <a:t>Majority of accidents occur on Fridays</a:t>
            </a:r>
            <a:endParaRPr lang="en-CA" sz="1600" u="none" strike="noStrike" kern="100" dirty="0">
              <a:effectLst/>
              <a:uFill>
                <a:solidFill>
                  <a:srgbClr val="000000"/>
                </a:solidFill>
              </a:uFill>
              <a:latin typeface="Avenir Next LT Pro"/>
              <a:ea typeface="Calibri" panose="020F0502020204030204" pitchFamily="34" charset="0"/>
              <a:cs typeface="Times New Roman"/>
            </a:endParaRPr>
          </a:p>
          <a:p>
            <a:pPr marL="342900" lvl="0" indent="-342900" fontAlgn="base">
              <a:lnSpc>
                <a:spcPct val="107000"/>
              </a:lnSpc>
              <a:spcAft>
                <a:spcPts val="800"/>
              </a:spcAft>
              <a:buClr>
                <a:srgbClr val="000000"/>
              </a:buClr>
              <a:buSzPts val="1100"/>
              <a:buFont typeface="Arial" panose="020B0604020202020204" pitchFamily="34" charset="0"/>
              <a:buChar char="•"/>
            </a:pPr>
            <a:r>
              <a:rPr lang="en-US" sz="1600" u="none" strike="noStrike" kern="100" dirty="0">
                <a:effectLst/>
                <a:uFill>
                  <a:solidFill>
                    <a:srgbClr val="000000"/>
                  </a:solidFill>
                </a:uFill>
                <a:latin typeface="Avenir Next LT Pro"/>
                <a:ea typeface="Calibri" panose="020F0502020204030204" pitchFamily="34" charset="0"/>
                <a:cs typeface="Times New Roman"/>
              </a:rPr>
              <a:t>Thursdays follow closely in terms of accident frequency</a:t>
            </a:r>
          </a:p>
          <a:p>
            <a:endParaRPr lang="en-US" sz="1600" b="1" kern="100" dirty="0">
              <a:uFill>
                <a:solidFill>
                  <a:srgbClr val="000000"/>
                </a:solidFill>
              </a:uFill>
              <a:latin typeface="Avenir Next LT Pro"/>
              <a:cs typeface="Calibri"/>
            </a:endParaRPr>
          </a:p>
          <a:p>
            <a:r>
              <a:rPr lang="en-US" sz="1600" b="1" kern="100" dirty="0">
                <a:uFill>
                  <a:solidFill>
                    <a:srgbClr val="000000"/>
                  </a:solidFill>
                </a:uFill>
                <a:latin typeface="Avenir Next LT Pro"/>
                <a:cs typeface="Calibri"/>
              </a:rPr>
              <a:t>Note:</a:t>
            </a:r>
            <a:endParaRPr lang="en-US" sz="1600" dirty="0">
              <a:latin typeface="Avenir Next LT Pro"/>
              <a:cs typeface="Calibri"/>
            </a:endParaRPr>
          </a:p>
          <a:p>
            <a:r>
              <a:rPr lang="en-US" sz="1600" b="1" kern="100" dirty="0">
                <a:uFill>
                  <a:solidFill>
                    <a:srgbClr val="000000"/>
                  </a:solidFill>
                </a:uFill>
                <a:latin typeface="Avenir Next LT Pro"/>
                <a:cs typeface="Calibri"/>
              </a:rPr>
              <a:t>                                                         </a:t>
            </a:r>
            <a:endParaRPr lang="en-US" sz="1600" dirty="0"/>
          </a:p>
          <a:p>
            <a:r>
              <a:rPr lang="en-US" sz="1600" kern="100" dirty="0">
                <a:uFill>
                  <a:solidFill>
                    <a:srgbClr val="000000"/>
                  </a:solidFill>
                </a:uFill>
                <a:latin typeface="Avenir Next LT Pro"/>
                <a:cs typeface="Calibri"/>
              </a:rPr>
              <a:t>Winter – Dec., Jan., Feb.</a:t>
            </a:r>
            <a:endParaRPr lang="en-US" sz="1600" dirty="0">
              <a:latin typeface="Avenir Next LT Pro"/>
            </a:endParaRPr>
          </a:p>
          <a:p>
            <a:endParaRPr lang="en-US" sz="1600" kern="100" dirty="0">
              <a:uFill>
                <a:solidFill>
                  <a:srgbClr val="000000"/>
                </a:solidFill>
              </a:uFill>
              <a:latin typeface="Avenir Next LT Pro"/>
              <a:cs typeface="Calibri"/>
            </a:endParaRPr>
          </a:p>
          <a:p>
            <a:r>
              <a:rPr lang="en-US" sz="1600" kern="100" dirty="0">
                <a:uFill>
                  <a:solidFill>
                    <a:srgbClr val="000000"/>
                  </a:solidFill>
                </a:uFill>
                <a:latin typeface="Avenir Next LT Pro"/>
                <a:cs typeface="Calibri"/>
              </a:rPr>
              <a:t>Afternoon – 12 – 5pm</a:t>
            </a:r>
            <a:endParaRPr lang="en-US" sz="1600" dirty="0">
              <a:latin typeface="Avenir Next LT Pro"/>
            </a:endParaRPr>
          </a:p>
          <a:p>
            <a:pPr>
              <a:lnSpc>
                <a:spcPct val="107000"/>
              </a:lnSpc>
              <a:spcAft>
                <a:spcPts val="800"/>
              </a:spcAft>
              <a:buSzPts val="1100"/>
            </a:pPr>
            <a:endParaRPr lang="en-US" sz="1600" kern="100" dirty="0">
              <a:uFill>
                <a:solidFill>
                  <a:srgbClr val="000000"/>
                </a:solidFill>
              </a:uFill>
              <a:latin typeface="Avenir Next LT Pro"/>
              <a:ea typeface="Calibri" panose="020F0502020204030204" pitchFamily="34" charset="0"/>
              <a:cs typeface="Times New Roman"/>
            </a:endParaRPr>
          </a:p>
        </p:txBody>
      </p:sp>
      <p:sp>
        <p:nvSpPr>
          <p:cNvPr id="3" name="Title 1">
            <a:extLst>
              <a:ext uri="{FF2B5EF4-FFF2-40B4-BE49-F238E27FC236}">
                <a16:creationId xmlns:a16="http://schemas.microsoft.com/office/drawing/2014/main" id="{A965CB66-E7FE-24D7-DBAC-81A8E4C05C1A}"/>
              </a:ext>
            </a:extLst>
          </p:cNvPr>
          <p:cNvSpPr>
            <a:spLocks noGrp="1"/>
          </p:cNvSpPr>
          <p:nvPr>
            <p:ph type="title"/>
          </p:nvPr>
        </p:nvSpPr>
        <p:spPr>
          <a:xfrm>
            <a:off x="490451" y="566788"/>
            <a:ext cx="10972800" cy="785402"/>
          </a:xfrm>
        </p:spPr>
        <p:txBody>
          <a:bodyPr vert="horz">
            <a:normAutofit/>
          </a:bodyPr>
          <a:lstStyle/>
          <a:p>
            <a:r>
              <a:rPr lang="en-US" b="1">
                <a:solidFill>
                  <a:schemeClr val="tx2"/>
                </a:solidFill>
                <a:latin typeface="Montserrat"/>
                <a:ea typeface="Lato Heavy" charset="0"/>
                <a:cs typeface="Poppins"/>
              </a:rPr>
              <a:t>|</a:t>
            </a:r>
            <a:r>
              <a:rPr lang="en-CA"/>
              <a:t>Data Analysis </a:t>
            </a:r>
          </a:p>
        </p:txBody>
      </p:sp>
    </p:spTree>
    <p:extLst>
      <p:ext uri="{BB962C8B-B14F-4D97-AF65-F5344CB8AC3E}">
        <p14:creationId xmlns:p14="http://schemas.microsoft.com/office/powerpoint/2010/main" val="293331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EACCAC0-58A5-506A-E3D8-525F10F88D8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0EACCAC0-58A5-506A-E3D8-525F10F88D8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809B4690-C66F-ACC0-35CA-E82C9DE47B0B}"/>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latin typeface="Montserrat"/>
                <a:ea typeface="Lato Heavy" charset="0"/>
                <a:cs typeface="Poppins"/>
              </a:rPr>
              <a:t>|</a:t>
            </a:r>
            <a:r>
              <a:rPr lang="en-CA" dirty="0">
                <a:ea typeface="+mj-lt"/>
                <a:cs typeface="+mj-lt"/>
              </a:rPr>
              <a:t>Data Visualization &amp; Interactivity</a:t>
            </a:r>
            <a:endParaRPr lang="en-US" dirty="0">
              <a:ea typeface="+mj-lt"/>
              <a:cs typeface="+mj-lt"/>
            </a:endParaRPr>
          </a:p>
        </p:txBody>
      </p:sp>
      <p:pic>
        <p:nvPicPr>
          <p:cNvPr id="6" name="Picture 5" descr="A screenshot of a map&#10;&#10;Description automatically generated">
            <a:extLst>
              <a:ext uri="{FF2B5EF4-FFF2-40B4-BE49-F238E27FC236}">
                <a16:creationId xmlns:a16="http://schemas.microsoft.com/office/drawing/2014/main" id="{75CF5E6B-550F-ADA8-498F-C58B8BDD3FD2}"/>
              </a:ext>
            </a:extLst>
          </p:cNvPr>
          <p:cNvPicPr>
            <a:picLocks noChangeAspect="1"/>
          </p:cNvPicPr>
          <p:nvPr/>
        </p:nvPicPr>
        <p:blipFill>
          <a:blip r:embed="rId5"/>
          <a:stretch>
            <a:fillRect/>
          </a:stretch>
        </p:blipFill>
        <p:spPr>
          <a:xfrm>
            <a:off x="1766638" y="1353201"/>
            <a:ext cx="9049751" cy="5104097"/>
          </a:xfrm>
          <a:prstGeom prst="rect">
            <a:avLst/>
          </a:prstGeom>
          <a:ln>
            <a:solidFill>
              <a:schemeClr val="tx1"/>
            </a:solidFill>
          </a:ln>
        </p:spPr>
      </p:pic>
    </p:spTree>
    <p:extLst>
      <p:ext uri="{BB962C8B-B14F-4D97-AF65-F5344CB8AC3E}">
        <p14:creationId xmlns:p14="http://schemas.microsoft.com/office/powerpoint/2010/main" val="617739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C745B9B0-C802-985D-F368-8004C112B632}"/>
              </a:ext>
            </a:extLst>
          </p:cNvPr>
          <p:cNvGraphicFramePr>
            <a:graphicFrameLocks noChangeAspect="1"/>
          </p:cNvGraphicFramePr>
          <p:nvPr>
            <p:custDataLst>
              <p:tags r:id="rId1"/>
            </p:custDataLst>
            <p:extLst>
              <p:ext uri="{D42A27DB-BD31-4B8C-83A1-F6EECF244321}">
                <p14:modId xmlns:p14="http://schemas.microsoft.com/office/powerpoint/2010/main" val="18940472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C745B9B0-C802-985D-F368-8004C112B6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90451" y="566788"/>
            <a:ext cx="10972800" cy="785402"/>
          </a:xfrm>
        </p:spPr>
        <p:txBody>
          <a:bodyPr vert="horz">
            <a:normAutofit/>
          </a:bodyPr>
          <a:lstStyle/>
          <a:p>
            <a:r>
              <a:rPr lang="en-US" b="1" dirty="0">
                <a:solidFill>
                  <a:schemeClr val="tx2"/>
                </a:solidFill>
                <a:latin typeface="Montserrat" pitchFamily="2" charset="77"/>
                <a:ea typeface="Lato Heavy" charset="0"/>
                <a:cs typeface="Poppins" pitchFamily="2" charset="77"/>
              </a:rPr>
              <a:t>|</a:t>
            </a:r>
            <a:r>
              <a:rPr lang="en-CA" dirty="0"/>
              <a:t>Modeling</a:t>
            </a:r>
          </a:p>
        </p:txBody>
      </p:sp>
      <p:sp>
        <p:nvSpPr>
          <p:cNvPr id="12" name="Rectangle 11"/>
          <p:cNvSpPr/>
          <p:nvPr/>
        </p:nvSpPr>
        <p:spPr>
          <a:xfrm>
            <a:off x="6826257" y="4891066"/>
            <a:ext cx="2995372"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solidFill>
                <a:schemeClr val="tx1"/>
              </a:solidFill>
            </a:endParaRPr>
          </a:p>
        </p:txBody>
      </p:sp>
      <p:sp>
        <p:nvSpPr>
          <p:cNvPr id="18" name="Rectangle 17"/>
          <p:cNvSpPr/>
          <p:nvPr/>
        </p:nvSpPr>
        <p:spPr>
          <a:xfrm>
            <a:off x="3397175" y="782556"/>
            <a:ext cx="2995370" cy="874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a:solidFill>
                <a:schemeClr val="tx1"/>
              </a:solidFill>
            </a:endParaRPr>
          </a:p>
        </p:txBody>
      </p:sp>
      <p:cxnSp>
        <p:nvCxnSpPr>
          <p:cNvPr id="25" name="Straight Connector 24"/>
          <p:cNvCxnSpPr>
            <a:cxnSpLocks/>
          </p:cNvCxnSpPr>
          <p:nvPr/>
        </p:nvCxnSpPr>
        <p:spPr>
          <a:xfrm>
            <a:off x="4470983" y="2060911"/>
            <a:ext cx="0" cy="4456785"/>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9429780-79BC-0D42-C308-16863C3ACCD9}"/>
              </a:ext>
            </a:extLst>
          </p:cNvPr>
          <p:cNvSpPr/>
          <p:nvPr/>
        </p:nvSpPr>
        <p:spPr>
          <a:xfrm>
            <a:off x="523854" y="2161403"/>
            <a:ext cx="3807477" cy="1736203"/>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35263" y="2888677"/>
            <a:ext cx="3572313" cy="772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Geospatial aggregation and risk clustering, Enhancing resource allocation for effective safety measures.</a:t>
            </a:r>
          </a:p>
        </p:txBody>
      </p:sp>
      <p:sp>
        <p:nvSpPr>
          <p:cNvPr id="27" name="Rectangle 26">
            <a:extLst>
              <a:ext uri="{FF2B5EF4-FFF2-40B4-BE49-F238E27FC236}">
                <a16:creationId xmlns:a16="http://schemas.microsoft.com/office/drawing/2014/main" id="{A562A93E-E33D-FC9D-39A8-27E97AC5C940}"/>
              </a:ext>
            </a:extLst>
          </p:cNvPr>
          <p:cNvSpPr/>
          <p:nvPr/>
        </p:nvSpPr>
        <p:spPr>
          <a:xfrm>
            <a:off x="523854" y="2157486"/>
            <a:ext cx="3818362" cy="59337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0805" y="2204263"/>
            <a:ext cx="2995371" cy="530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rPr>
              <a:t>Cluster Ottawa region by risk severity</a:t>
            </a:r>
          </a:p>
        </p:txBody>
      </p:sp>
      <p:sp>
        <p:nvSpPr>
          <p:cNvPr id="31" name="Rectangle 30">
            <a:extLst>
              <a:ext uri="{FF2B5EF4-FFF2-40B4-BE49-F238E27FC236}">
                <a16:creationId xmlns:a16="http://schemas.microsoft.com/office/drawing/2014/main" id="{28A36145-B0FF-25BD-CD50-95E57A30A052}"/>
              </a:ext>
            </a:extLst>
          </p:cNvPr>
          <p:cNvSpPr/>
          <p:nvPr/>
        </p:nvSpPr>
        <p:spPr>
          <a:xfrm>
            <a:off x="523854" y="4635717"/>
            <a:ext cx="3807477" cy="1736203"/>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B16703-873B-CC7C-F84D-0B7CFB3A596E}"/>
              </a:ext>
            </a:extLst>
          </p:cNvPr>
          <p:cNvSpPr/>
          <p:nvPr/>
        </p:nvSpPr>
        <p:spPr>
          <a:xfrm>
            <a:off x="635263" y="5373876"/>
            <a:ext cx="3572313" cy="750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a:solidFill>
                  <a:schemeClr val="tx1"/>
                </a:solidFill>
              </a:rPr>
              <a:t>Facilitate proactive planning, reducing response time and improving safety awareness.</a:t>
            </a:r>
          </a:p>
        </p:txBody>
      </p:sp>
      <p:sp>
        <p:nvSpPr>
          <p:cNvPr id="35" name="Rectangle 34">
            <a:extLst>
              <a:ext uri="{FF2B5EF4-FFF2-40B4-BE49-F238E27FC236}">
                <a16:creationId xmlns:a16="http://schemas.microsoft.com/office/drawing/2014/main" id="{67302C8C-01E3-A677-8089-B6677F30E2D3}"/>
              </a:ext>
            </a:extLst>
          </p:cNvPr>
          <p:cNvSpPr/>
          <p:nvPr/>
        </p:nvSpPr>
        <p:spPr>
          <a:xfrm>
            <a:off x="523854" y="4631800"/>
            <a:ext cx="3818362" cy="5933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F479B92-71C3-E3B5-4626-A69197D19456}"/>
              </a:ext>
            </a:extLst>
          </p:cNvPr>
          <p:cNvSpPr/>
          <p:nvPr/>
        </p:nvSpPr>
        <p:spPr>
          <a:xfrm>
            <a:off x="520805" y="4678577"/>
            <a:ext cx="2995371" cy="530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rPr>
              <a:t>Weekly Accident Prediction</a:t>
            </a:r>
          </a:p>
        </p:txBody>
      </p:sp>
      <p:sp>
        <p:nvSpPr>
          <p:cNvPr id="32" name="Oval 31"/>
          <p:cNvSpPr/>
          <p:nvPr/>
        </p:nvSpPr>
        <p:spPr>
          <a:xfrm>
            <a:off x="-646542" y="1856344"/>
            <a:ext cx="394344" cy="350503"/>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28" name="Oval 27">
            <a:extLst>
              <a:ext uri="{FF2B5EF4-FFF2-40B4-BE49-F238E27FC236}">
                <a16:creationId xmlns:a16="http://schemas.microsoft.com/office/drawing/2014/main" id="{1BEF51F2-DF47-6C43-D2DD-3501823C0827}"/>
              </a:ext>
            </a:extLst>
          </p:cNvPr>
          <p:cNvSpPr/>
          <p:nvPr/>
        </p:nvSpPr>
        <p:spPr>
          <a:xfrm>
            <a:off x="-646542" y="4330658"/>
            <a:ext cx="394344" cy="35050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37" name="Rectangle 36">
            <a:extLst>
              <a:ext uri="{FF2B5EF4-FFF2-40B4-BE49-F238E27FC236}">
                <a16:creationId xmlns:a16="http://schemas.microsoft.com/office/drawing/2014/main" id="{2F2581AC-6545-CAAA-9B5D-AE509FDDF3B7}"/>
              </a:ext>
            </a:extLst>
          </p:cNvPr>
          <p:cNvSpPr/>
          <p:nvPr/>
        </p:nvSpPr>
        <p:spPr>
          <a:xfrm>
            <a:off x="490451" y="1506598"/>
            <a:ext cx="2498509" cy="543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a:solidFill>
                  <a:schemeClr val="tx1"/>
                </a:solidFill>
              </a:rPr>
              <a:t>Business Questions</a:t>
            </a:r>
          </a:p>
        </p:txBody>
      </p:sp>
      <p:sp>
        <p:nvSpPr>
          <p:cNvPr id="38" name="Rectangle 37">
            <a:extLst>
              <a:ext uri="{FF2B5EF4-FFF2-40B4-BE49-F238E27FC236}">
                <a16:creationId xmlns:a16="http://schemas.microsoft.com/office/drawing/2014/main" id="{BE8BFCA0-2D04-3DD5-5104-9651A48160BC}"/>
              </a:ext>
            </a:extLst>
          </p:cNvPr>
          <p:cNvSpPr/>
          <p:nvPr/>
        </p:nvSpPr>
        <p:spPr>
          <a:xfrm>
            <a:off x="4700846" y="1645304"/>
            <a:ext cx="3518497" cy="41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a:solidFill>
                  <a:schemeClr val="tx1"/>
                </a:solidFill>
              </a:rPr>
              <a:t>Machine learning approach</a:t>
            </a:r>
          </a:p>
        </p:txBody>
      </p:sp>
      <p:sp>
        <p:nvSpPr>
          <p:cNvPr id="39" name="Rectangle 38">
            <a:extLst>
              <a:ext uri="{FF2B5EF4-FFF2-40B4-BE49-F238E27FC236}">
                <a16:creationId xmlns:a16="http://schemas.microsoft.com/office/drawing/2014/main" id="{989F7A44-5160-28CA-98E5-259C2870268C}"/>
              </a:ext>
            </a:extLst>
          </p:cNvPr>
          <p:cNvSpPr/>
          <p:nvPr/>
        </p:nvSpPr>
        <p:spPr>
          <a:xfrm>
            <a:off x="4689961" y="2175080"/>
            <a:ext cx="7041722" cy="1736203"/>
          </a:xfrm>
          <a:prstGeom prst="rect">
            <a:avLst/>
          </a:prstGeom>
          <a:solidFill>
            <a:schemeClr val="bg1"/>
          </a:solidFill>
          <a:ln>
            <a:noFill/>
          </a:ln>
          <a:effectLst>
            <a:outerShdw blurRad="152400" sx="102000" sy="102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Rectangle 14"/>
          <p:cNvSpPr/>
          <p:nvPr/>
        </p:nvSpPr>
        <p:spPr>
          <a:xfrm>
            <a:off x="8729732" y="2786860"/>
            <a:ext cx="2836499"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600">
                <a:solidFill>
                  <a:schemeClr val="tx1"/>
                </a:solidFill>
              </a:rPr>
              <a:t>-</a:t>
            </a:r>
            <a:r>
              <a:rPr lang="en-CA" sz="1600">
                <a:solidFill>
                  <a:schemeClr val="tx1"/>
                </a:solidFill>
              </a:rPr>
              <a:t>Geo Pandas</a:t>
            </a:r>
            <a:r>
              <a:rPr lang="en-US" sz="1600">
                <a:solidFill>
                  <a:schemeClr val="tx1"/>
                </a:solidFill>
              </a:rPr>
              <a:t> + K Means</a:t>
            </a:r>
          </a:p>
        </p:txBody>
      </p:sp>
      <p:pic>
        <p:nvPicPr>
          <p:cNvPr id="3080" name="Picture 8" descr="Multivariate Clustering (Spatial Statistics)—ArcGIS Pro | Documentation"/>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flipH="1">
            <a:off x="8845336" y="3118452"/>
            <a:ext cx="1416231" cy="56673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118F23EA-6875-D0A6-DD6F-AC62EF877D42}"/>
              </a:ext>
            </a:extLst>
          </p:cNvPr>
          <p:cNvSpPr txBox="1"/>
          <p:nvPr/>
        </p:nvSpPr>
        <p:spPr>
          <a:xfrm>
            <a:off x="4806616" y="2785490"/>
            <a:ext cx="2295437" cy="830997"/>
          </a:xfrm>
          <a:prstGeom prst="rect">
            <a:avLst/>
          </a:prstGeom>
          <a:noFill/>
        </p:spPr>
        <p:txBody>
          <a:bodyPr wrap="none" rtlCol="0">
            <a:spAutoFit/>
          </a:bodyPr>
          <a:lstStyle/>
          <a:p>
            <a:r>
              <a:rPr lang="en-US" sz="1600" dirty="0"/>
              <a:t>- Geo Location</a:t>
            </a:r>
          </a:p>
          <a:p>
            <a:r>
              <a:rPr lang="en-US" sz="1600" dirty="0"/>
              <a:t>- Number of Accidents</a:t>
            </a:r>
          </a:p>
          <a:p>
            <a:r>
              <a:rPr lang="en-US" sz="1600" dirty="0"/>
              <a:t>- Number of Injuries</a:t>
            </a:r>
          </a:p>
        </p:txBody>
      </p:sp>
      <p:pic>
        <p:nvPicPr>
          <p:cNvPr id="1026" name="Picture 2" descr="2 K-means clustering | Machine Learning for Biostatistics">
            <a:extLst>
              <a:ext uri="{FF2B5EF4-FFF2-40B4-BE49-F238E27FC236}">
                <a16:creationId xmlns:a16="http://schemas.microsoft.com/office/drawing/2014/main" id="{1FCEF28E-1193-A454-FE4E-F2C8C92E44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8595" y="3122353"/>
            <a:ext cx="718644" cy="54998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DFBA2AED-0837-CB5E-0CF0-D1D6D27B9E9A}"/>
              </a:ext>
            </a:extLst>
          </p:cNvPr>
          <p:cNvSpPr txBox="1"/>
          <p:nvPr/>
        </p:nvSpPr>
        <p:spPr>
          <a:xfrm>
            <a:off x="7143415" y="2787061"/>
            <a:ext cx="966931" cy="584775"/>
          </a:xfrm>
          <a:prstGeom prst="rect">
            <a:avLst/>
          </a:prstGeom>
          <a:noFill/>
        </p:spPr>
        <p:txBody>
          <a:bodyPr wrap="none" rtlCol="0">
            <a:spAutoFit/>
          </a:bodyPr>
          <a:lstStyle/>
          <a:p>
            <a:r>
              <a:rPr lang="en-US" sz="1600"/>
              <a:t>- Grid</a:t>
            </a:r>
          </a:p>
          <a:p>
            <a:r>
              <a:rPr lang="en-US" sz="1600"/>
              <a:t>- Cluster</a:t>
            </a:r>
          </a:p>
        </p:txBody>
      </p:sp>
      <p:cxnSp>
        <p:nvCxnSpPr>
          <p:cNvPr id="54" name="Straight Connector 53">
            <a:extLst>
              <a:ext uri="{FF2B5EF4-FFF2-40B4-BE49-F238E27FC236}">
                <a16:creationId xmlns:a16="http://schemas.microsoft.com/office/drawing/2014/main" id="{03519D83-0BAB-16BD-3223-E092D65901B9}"/>
              </a:ext>
            </a:extLst>
          </p:cNvPr>
          <p:cNvCxnSpPr>
            <a:cxnSpLocks/>
          </p:cNvCxnSpPr>
          <p:nvPr/>
        </p:nvCxnSpPr>
        <p:spPr>
          <a:xfrm>
            <a:off x="7021209" y="2582664"/>
            <a:ext cx="0" cy="963401"/>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9836BB-68BF-B7B5-1F44-E96E9EDF8DBF}"/>
              </a:ext>
            </a:extLst>
          </p:cNvPr>
          <p:cNvCxnSpPr>
            <a:cxnSpLocks/>
          </p:cNvCxnSpPr>
          <p:nvPr/>
        </p:nvCxnSpPr>
        <p:spPr>
          <a:xfrm>
            <a:off x="8513155" y="2602494"/>
            <a:ext cx="0" cy="963401"/>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A6C4A2D-8C05-E767-B5A5-420C72CB45E0}"/>
              </a:ext>
            </a:extLst>
          </p:cNvPr>
          <p:cNvSpPr/>
          <p:nvPr/>
        </p:nvSpPr>
        <p:spPr>
          <a:xfrm>
            <a:off x="4689961" y="4631800"/>
            <a:ext cx="7041722" cy="1736203"/>
          </a:xfrm>
          <a:prstGeom prst="rect">
            <a:avLst/>
          </a:prstGeom>
          <a:solidFill>
            <a:schemeClr val="bg1"/>
          </a:solidFill>
          <a:ln>
            <a:noFill/>
          </a:ln>
          <a:effectLst>
            <a:outerShdw blurRad="147582" sx="102000" sy="102000" algn="ctr" rotWithShape="0">
              <a:prstClr val="black">
                <a:alpha val="9875"/>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Rectangle 62">
            <a:extLst>
              <a:ext uri="{FF2B5EF4-FFF2-40B4-BE49-F238E27FC236}">
                <a16:creationId xmlns:a16="http://schemas.microsoft.com/office/drawing/2014/main" id="{E4599562-CD8D-DA45-76FF-A22BC9A9CF8B}"/>
              </a:ext>
            </a:extLst>
          </p:cNvPr>
          <p:cNvSpPr/>
          <p:nvPr/>
        </p:nvSpPr>
        <p:spPr>
          <a:xfrm>
            <a:off x="8587321" y="5200920"/>
            <a:ext cx="1079795" cy="357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1600">
                <a:solidFill>
                  <a:schemeClr val="tx1"/>
                </a:solidFill>
              </a:rPr>
              <a:t>-Prophet</a:t>
            </a:r>
          </a:p>
        </p:txBody>
      </p:sp>
      <p:sp>
        <p:nvSpPr>
          <p:cNvPr id="1025" name="TextBox 1024">
            <a:extLst>
              <a:ext uri="{FF2B5EF4-FFF2-40B4-BE49-F238E27FC236}">
                <a16:creationId xmlns:a16="http://schemas.microsoft.com/office/drawing/2014/main" id="{05AEB5DD-354D-668B-B96E-A5CD05CB2E5E}"/>
              </a:ext>
            </a:extLst>
          </p:cNvPr>
          <p:cNvSpPr txBox="1"/>
          <p:nvPr/>
        </p:nvSpPr>
        <p:spPr>
          <a:xfrm>
            <a:off x="4809612" y="5233576"/>
            <a:ext cx="1428148" cy="1077218"/>
          </a:xfrm>
          <a:prstGeom prst="rect">
            <a:avLst/>
          </a:prstGeom>
          <a:noFill/>
        </p:spPr>
        <p:txBody>
          <a:bodyPr wrap="none" rtlCol="0">
            <a:spAutoFit/>
          </a:bodyPr>
          <a:lstStyle/>
          <a:p>
            <a:r>
              <a:rPr lang="en-US" sz="1600"/>
              <a:t>- Week#</a:t>
            </a:r>
          </a:p>
          <a:p>
            <a:r>
              <a:rPr lang="en-US" sz="1600"/>
              <a:t>- Season</a:t>
            </a:r>
          </a:p>
          <a:p>
            <a:r>
              <a:rPr lang="en-US" sz="1600"/>
              <a:t>- Holidays</a:t>
            </a:r>
          </a:p>
          <a:p>
            <a:r>
              <a:rPr lang="en-US" sz="1600"/>
              <a:t>- Covid Peaks</a:t>
            </a:r>
          </a:p>
        </p:txBody>
      </p:sp>
      <p:sp>
        <p:nvSpPr>
          <p:cNvPr id="1030" name="TextBox 1029">
            <a:extLst>
              <a:ext uri="{FF2B5EF4-FFF2-40B4-BE49-F238E27FC236}">
                <a16:creationId xmlns:a16="http://schemas.microsoft.com/office/drawing/2014/main" id="{9ADE7AEE-DFCA-4A72-7B25-0A7AEE125167}"/>
              </a:ext>
            </a:extLst>
          </p:cNvPr>
          <p:cNvSpPr txBox="1"/>
          <p:nvPr/>
        </p:nvSpPr>
        <p:spPr>
          <a:xfrm>
            <a:off x="6981855" y="5233576"/>
            <a:ext cx="1408975" cy="830997"/>
          </a:xfrm>
          <a:prstGeom prst="rect">
            <a:avLst/>
          </a:prstGeom>
          <a:noFill/>
        </p:spPr>
        <p:txBody>
          <a:bodyPr wrap="none" rtlCol="0">
            <a:spAutoFit/>
          </a:bodyPr>
          <a:lstStyle/>
          <a:p>
            <a:r>
              <a:rPr lang="en-US" sz="1600"/>
              <a:t>Binary </a:t>
            </a:r>
          </a:p>
          <a:p>
            <a:r>
              <a:rPr lang="en-US" sz="1600"/>
              <a:t>Classification</a:t>
            </a:r>
          </a:p>
          <a:p>
            <a:r>
              <a:rPr lang="en-US" sz="1600"/>
              <a:t>(1/0)</a:t>
            </a:r>
          </a:p>
        </p:txBody>
      </p:sp>
      <p:cxnSp>
        <p:nvCxnSpPr>
          <p:cNvPr id="1031" name="Straight Connector 1030">
            <a:extLst>
              <a:ext uri="{FF2B5EF4-FFF2-40B4-BE49-F238E27FC236}">
                <a16:creationId xmlns:a16="http://schemas.microsoft.com/office/drawing/2014/main" id="{D6A51DD6-1CB4-3ACE-A0DF-D223A317271D}"/>
              </a:ext>
            </a:extLst>
          </p:cNvPr>
          <p:cNvCxnSpPr>
            <a:cxnSpLocks/>
          </p:cNvCxnSpPr>
          <p:nvPr/>
        </p:nvCxnSpPr>
        <p:spPr>
          <a:xfrm>
            <a:off x="6814380" y="5039384"/>
            <a:ext cx="0" cy="963401"/>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7D9086F8-08D3-4234-A76B-D34BEA995301}"/>
              </a:ext>
            </a:extLst>
          </p:cNvPr>
          <p:cNvCxnSpPr>
            <a:cxnSpLocks/>
          </p:cNvCxnSpPr>
          <p:nvPr/>
        </p:nvCxnSpPr>
        <p:spPr>
          <a:xfrm>
            <a:off x="8502269" y="5059214"/>
            <a:ext cx="0" cy="963401"/>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1035" name="Picture 6" descr="A general architecture of XGBoost | Download Scientific Diagram">
            <a:extLst>
              <a:ext uri="{FF2B5EF4-FFF2-40B4-BE49-F238E27FC236}">
                <a16:creationId xmlns:a16="http://schemas.microsoft.com/office/drawing/2014/main" id="{E0C86C1F-AB2E-A42F-3590-A987F05A5C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1595" y="5601658"/>
            <a:ext cx="852508" cy="455340"/>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C40BE045-3062-9A74-F844-0596198193FD}"/>
              </a:ext>
            </a:extLst>
          </p:cNvPr>
          <p:cNvSpPr txBox="1"/>
          <p:nvPr/>
        </p:nvSpPr>
        <p:spPr>
          <a:xfrm>
            <a:off x="9670170" y="5230052"/>
            <a:ext cx="1100551" cy="338554"/>
          </a:xfrm>
          <a:prstGeom prst="rect">
            <a:avLst/>
          </a:prstGeom>
          <a:noFill/>
        </p:spPr>
        <p:txBody>
          <a:bodyPr wrap="square" lIns="91440" tIns="45720" rIns="91440" bIns="45720" anchor="t">
            <a:spAutoFit/>
          </a:bodyPr>
          <a:lstStyle/>
          <a:p>
            <a:pPr fontAlgn="base"/>
            <a:r>
              <a:rPr lang="en-US" sz="1600"/>
              <a:t>-XgBoost</a:t>
            </a:r>
          </a:p>
        </p:txBody>
      </p:sp>
      <p:sp>
        <p:nvSpPr>
          <p:cNvPr id="1038" name="Rectangle 1037">
            <a:extLst>
              <a:ext uri="{FF2B5EF4-FFF2-40B4-BE49-F238E27FC236}">
                <a16:creationId xmlns:a16="http://schemas.microsoft.com/office/drawing/2014/main" id="{3D559F19-3B87-6879-51B8-3A2B8DB41EBA}"/>
              </a:ext>
            </a:extLst>
          </p:cNvPr>
          <p:cNvSpPr/>
          <p:nvPr/>
        </p:nvSpPr>
        <p:spPr>
          <a:xfrm>
            <a:off x="10668833" y="5241702"/>
            <a:ext cx="1307379" cy="333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fontAlgn="base"/>
            <a:r>
              <a:rPr lang="en-US" sz="1600">
                <a:solidFill>
                  <a:schemeClr val="tx1"/>
                </a:solidFill>
              </a:rPr>
              <a:t>-Deep NN</a:t>
            </a:r>
            <a:endParaRPr lang="en-US"/>
          </a:p>
        </p:txBody>
      </p:sp>
      <p:pic>
        <p:nvPicPr>
          <p:cNvPr id="3076" name="Picture 4" descr="Facebook Prophet and the Stock Market (Part 2) — Advancing Analytics"/>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8648822" y="5601690"/>
            <a:ext cx="736623" cy="426717"/>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8" descr="Artificial neural network - Wikipedia">
            <a:extLst>
              <a:ext uri="{FF2B5EF4-FFF2-40B4-BE49-F238E27FC236}">
                <a16:creationId xmlns:a16="http://schemas.microsoft.com/office/drawing/2014/main" id="{641279CB-8528-ACC7-88B0-26B0E3D131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0239" y="5639890"/>
            <a:ext cx="455034" cy="547105"/>
          </a:xfrm>
          <a:prstGeom prst="rect">
            <a:avLst/>
          </a:prstGeom>
          <a:noFill/>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41CF74D5-076F-B7D6-D41F-C4FE74395BAD}"/>
              </a:ext>
            </a:extLst>
          </p:cNvPr>
          <p:cNvSpPr txBox="1"/>
          <p:nvPr/>
        </p:nvSpPr>
        <p:spPr>
          <a:xfrm>
            <a:off x="4886946" y="2403221"/>
            <a:ext cx="1871964" cy="338554"/>
          </a:xfrm>
          <a:prstGeom prst="rect">
            <a:avLst/>
          </a:prstGeom>
          <a:solidFill>
            <a:schemeClr val="tx1">
              <a:lumMod val="10000"/>
              <a:lumOff val="90000"/>
            </a:schemeClr>
          </a:solidFill>
        </p:spPr>
        <p:txBody>
          <a:bodyPr wrap="square">
            <a:spAutoFit/>
          </a:bodyPr>
          <a:lstStyle>
            <a:defPPr>
              <a:defRPr lang="en-US"/>
            </a:defPPr>
            <a:lvl1pPr>
              <a:defRPr sz="1600"/>
            </a:lvl1pPr>
          </a:lstStyle>
          <a:p>
            <a:r>
              <a:rPr lang="en-US">
                <a:solidFill>
                  <a:schemeClr val="bg1"/>
                </a:solidFill>
              </a:rPr>
              <a:t>Features</a:t>
            </a:r>
          </a:p>
        </p:txBody>
      </p:sp>
      <p:sp>
        <p:nvSpPr>
          <p:cNvPr id="46" name="TextBox 45">
            <a:extLst>
              <a:ext uri="{FF2B5EF4-FFF2-40B4-BE49-F238E27FC236}">
                <a16:creationId xmlns:a16="http://schemas.microsoft.com/office/drawing/2014/main" id="{F68048DB-2239-9770-26B7-84FCD492B491}"/>
              </a:ext>
            </a:extLst>
          </p:cNvPr>
          <p:cNvSpPr txBox="1"/>
          <p:nvPr/>
        </p:nvSpPr>
        <p:spPr>
          <a:xfrm>
            <a:off x="4842776" y="2343400"/>
            <a:ext cx="1871964" cy="338554"/>
          </a:xfrm>
          <a:prstGeom prst="rect">
            <a:avLst/>
          </a:prstGeom>
          <a:solidFill>
            <a:schemeClr val="accent1"/>
          </a:solidFill>
        </p:spPr>
        <p:txBody>
          <a:bodyPr wrap="square">
            <a:spAutoFit/>
          </a:bodyPr>
          <a:lstStyle>
            <a:defPPr>
              <a:defRPr lang="en-US"/>
            </a:defPPr>
            <a:lvl1pPr>
              <a:defRPr sz="1600"/>
            </a:lvl1pPr>
          </a:lstStyle>
          <a:p>
            <a:r>
              <a:rPr lang="en-US">
                <a:solidFill>
                  <a:schemeClr val="bg1"/>
                </a:solidFill>
              </a:rPr>
              <a:t>Features</a:t>
            </a:r>
          </a:p>
        </p:txBody>
      </p:sp>
      <p:sp>
        <p:nvSpPr>
          <p:cNvPr id="1042" name="TextBox 1041">
            <a:extLst>
              <a:ext uri="{FF2B5EF4-FFF2-40B4-BE49-F238E27FC236}">
                <a16:creationId xmlns:a16="http://schemas.microsoft.com/office/drawing/2014/main" id="{1E8D41BD-21BE-F9EF-4D13-86BCBA8A27D4}"/>
              </a:ext>
            </a:extLst>
          </p:cNvPr>
          <p:cNvSpPr txBox="1"/>
          <p:nvPr/>
        </p:nvSpPr>
        <p:spPr>
          <a:xfrm>
            <a:off x="7225354" y="2386282"/>
            <a:ext cx="1196620"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Outputs</a:t>
            </a:r>
          </a:p>
        </p:txBody>
      </p:sp>
      <p:sp>
        <p:nvSpPr>
          <p:cNvPr id="50" name="TextBox 49">
            <a:extLst>
              <a:ext uri="{FF2B5EF4-FFF2-40B4-BE49-F238E27FC236}">
                <a16:creationId xmlns:a16="http://schemas.microsoft.com/office/drawing/2014/main" id="{B7BF786B-B843-8174-1DE5-B2884E0964CA}"/>
              </a:ext>
            </a:extLst>
          </p:cNvPr>
          <p:cNvSpPr txBox="1"/>
          <p:nvPr/>
        </p:nvSpPr>
        <p:spPr>
          <a:xfrm>
            <a:off x="7183731" y="2332767"/>
            <a:ext cx="1196620" cy="338554"/>
          </a:xfrm>
          <a:prstGeom prst="rect">
            <a:avLst/>
          </a:prstGeom>
          <a:solidFill>
            <a:schemeClr val="accent1"/>
          </a:solidFill>
        </p:spPr>
        <p:txBody>
          <a:bodyPr wrap="square">
            <a:spAutoFit/>
          </a:bodyPr>
          <a:lstStyle>
            <a:defPPr>
              <a:defRPr lang="en-US"/>
            </a:defPPr>
            <a:lvl1pPr>
              <a:defRPr sz="1600">
                <a:solidFill>
                  <a:schemeClr val="bg1"/>
                </a:solidFill>
              </a:defRPr>
            </a:lvl1pPr>
          </a:lstStyle>
          <a:p>
            <a:r>
              <a:rPr lang="en-US"/>
              <a:t>Outputs</a:t>
            </a:r>
          </a:p>
        </p:txBody>
      </p:sp>
      <p:sp>
        <p:nvSpPr>
          <p:cNvPr id="1043" name="TextBox 1042">
            <a:extLst>
              <a:ext uri="{FF2B5EF4-FFF2-40B4-BE49-F238E27FC236}">
                <a16:creationId xmlns:a16="http://schemas.microsoft.com/office/drawing/2014/main" id="{D47BC86E-9F7E-F7A6-C752-E9C374D06339}"/>
              </a:ext>
            </a:extLst>
          </p:cNvPr>
          <p:cNvSpPr txBox="1"/>
          <p:nvPr/>
        </p:nvSpPr>
        <p:spPr>
          <a:xfrm>
            <a:off x="8692721" y="2379423"/>
            <a:ext cx="2909385"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Model</a:t>
            </a:r>
          </a:p>
        </p:txBody>
      </p:sp>
      <p:sp>
        <p:nvSpPr>
          <p:cNvPr id="60" name="TextBox 59">
            <a:extLst>
              <a:ext uri="{FF2B5EF4-FFF2-40B4-BE49-F238E27FC236}">
                <a16:creationId xmlns:a16="http://schemas.microsoft.com/office/drawing/2014/main" id="{1CFC2EB1-6F0E-A528-8444-211203E55639}"/>
              </a:ext>
            </a:extLst>
          </p:cNvPr>
          <p:cNvSpPr txBox="1"/>
          <p:nvPr/>
        </p:nvSpPr>
        <p:spPr>
          <a:xfrm>
            <a:off x="8656845" y="2332767"/>
            <a:ext cx="2909385" cy="338554"/>
          </a:xfrm>
          <a:prstGeom prst="rect">
            <a:avLst/>
          </a:prstGeom>
          <a:solidFill>
            <a:schemeClr val="accent1"/>
          </a:solidFill>
        </p:spPr>
        <p:txBody>
          <a:bodyPr wrap="square">
            <a:spAutoFit/>
          </a:bodyPr>
          <a:lstStyle>
            <a:defPPr>
              <a:defRPr lang="en-US"/>
            </a:defPPr>
            <a:lvl1pPr>
              <a:defRPr sz="1600">
                <a:solidFill>
                  <a:schemeClr val="bg1"/>
                </a:solidFill>
              </a:defRPr>
            </a:lvl1pPr>
          </a:lstStyle>
          <a:p>
            <a:r>
              <a:rPr lang="en-US"/>
              <a:t>Model</a:t>
            </a:r>
          </a:p>
        </p:txBody>
      </p:sp>
      <p:sp>
        <p:nvSpPr>
          <p:cNvPr id="1045" name="TextBox 1044">
            <a:extLst>
              <a:ext uri="{FF2B5EF4-FFF2-40B4-BE49-F238E27FC236}">
                <a16:creationId xmlns:a16="http://schemas.microsoft.com/office/drawing/2014/main" id="{ED773259-AB14-EDB6-117E-18AB3B670C8E}"/>
              </a:ext>
            </a:extLst>
          </p:cNvPr>
          <p:cNvSpPr txBox="1"/>
          <p:nvPr/>
        </p:nvSpPr>
        <p:spPr>
          <a:xfrm>
            <a:off x="4832517" y="4827645"/>
            <a:ext cx="1871964" cy="338554"/>
          </a:xfrm>
          <a:prstGeom prst="rect">
            <a:avLst/>
          </a:prstGeom>
          <a:solidFill>
            <a:schemeClr val="tx1">
              <a:lumMod val="10000"/>
              <a:lumOff val="90000"/>
            </a:schemeClr>
          </a:solidFill>
        </p:spPr>
        <p:txBody>
          <a:bodyPr wrap="square">
            <a:spAutoFit/>
          </a:bodyPr>
          <a:lstStyle>
            <a:defPPr>
              <a:defRPr lang="en-US"/>
            </a:defPPr>
            <a:lvl1pPr>
              <a:defRPr sz="1600"/>
            </a:lvl1pPr>
          </a:lstStyle>
          <a:p>
            <a:r>
              <a:rPr lang="en-US">
                <a:solidFill>
                  <a:schemeClr val="bg1"/>
                </a:solidFill>
              </a:rPr>
              <a:t>Features</a:t>
            </a:r>
          </a:p>
        </p:txBody>
      </p:sp>
      <p:sp>
        <p:nvSpPr>
          <p:cNvPr id="1046" name="TextBox 1045">
            <a:extLst>
              <a:ext uri="{FF2B5EF4-FFF2-40B4-BE49-F238E27FC236}">
                <a16:creationId xmlns:a16="http://schemas.microsoft.com/office/drawing/2014/main" id="{C9FA10AD-6224-073C-DE10-4418B9CC8E3B}"/>
              </a:ext>
            </a:extLst>
          </p:cNvPr>
          <p:cNvSpPr txBox="1"/>
          <p:nvPr/>
        </p:nvSpPr>
        <p:spPr>
          <a:xfrm>
            <a:off x="4788347" y="4767824"/>
            <a:ext cx="1871964" cy="338554"/>
          </a:xfrm>
          <a:prstGeom prst="rect">
            <a:avLst/>
          </a:prstGeom>
          <a:solidFill>
            <a:schemeClr val="accent2"/>
          </a:solidFill>
        </p:spPr>
        <p:txBody>
          <a:bodyPr wrap="square">
            <a:spAutoFit/>
          </a:bodyPr>
          <a:lstStyle>
            <a:defPPr>
              <a:defRPr lang="en-US"/>
            </a:defPPr>
            <a:lvl1pPr>
              <a:defRPr sz="1600"/>
            </a:lvl1pPr>
          </a:lstStyle>
          <a:p>
            <a:r>
              <a:rPr lang="en-US">
                <a:solidFill>
                  <a:schemeClr val="bg1"/>
                </a:solidFill>
              </a:rPr>
              <a:t>Features</a:t>
            </a:r>
          </a:p>
        </p:txBody>
      </p:sp>
      <p:sp>
        <p:nvSpPr>
          <p:cNvPr id="1047" name="TextBox 1046">
            <a:extLst>
              <a:ext uri="{FF2B5EF4-FFF2-40B4-BE49-F238E27FC236}">
                <a16:creationId xmlns:a16="http://schemas.microsoft.com/office/drawing/2014/main" id="{2115D31E-43E5-A656-EAF8-EE9B9260F869}"/>
              </a:ext>
            </a:extLst>
          </p:cNvPr>
          <p:cNvSpPr txBox="1"/>
          <p:nvPr/>
        </p:nvSpPr>
        <p:spPr>
          <a:xfrm>
            <a:off x="7029411" y="4810706"/>
            <a:ext cx="1196620"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Outputs</a:t>
            </a:r>
          </a:p>
        </p:txBody>
      </p:sp>
      <p:sp>
        <p:nvSpPr>
          <p:cNvPr id="1048" name="TextBox 1047">
            <a:extLst>
              <a:ext uri="{FF2B5EF4-FFF2-40B4-BE49-F238E27FC236}">
                <a16:creationId xmlns:a16="http://schemas.microsoft.com/office/drawing/2014/main" id="{D3FE94E1-5A23-6973-A4E9-AED2629830EA}"/>
              </a:ext>
            </a:extLst>
          </p:cNvPr>
          <p:cNvSpPr txBox="1"/>
          <p:nvPr/>
        </p:nvSpPr>
        <p:spPr>
          <a:xfrm>
            <a:off x="6987788" y="4757191"/>
            <a:ext cx="1196620" cy="338554"/>
          </a:xfrm>
          <a:prstGeom prst="rect">
            <a:avLst/>
          </a:prstGeom>
          <a:solidFill>
            <a:schemeClr val="accent2"/>
          </a:solidFill>
        </p:spPr>
        <p:txBody>
          <a:bodyPr wrap="square">
            <a:spAutoFit/>
          </a:bodyPr>
          <a:lstStyle>
            <a:defPPr>
              <a:defRPr lang="en-US"/>
            </a:defPPr>
            <a:lvl1pPr>
              <a:defRPr sz="1600">
                <a:solidFill>
                  <a:schemeClr val="bg1"/>
                </a:solidFill>
              </a:defRPr>
            </a:lvl1pPr>
          </a:lstStyle>
          <a:p>
            <a:r>
              <a:rPr lang="en-US"/>
              <a:t>Outputs</a:t>
            </a:r>
          </a:p>
        </p:txBody>
      </p:sp>
      <p:sp>
        <p:nvSpPr>
          <p:cNvPr id="1049" name="TextBox 1048">
            <a:extLst>
              <a:ext uri="{FF2B5EF4-FFF2-40B4-BE49-F238E27FC236}">
                <a16:creationId xmlns:a16="http://schemas.microsoft.com/office/drawing/2014/main" id="{19BB4EEF-082D-E374-05A0-433075B6ED91}"/>
              </a:ext>
            </a:extLst>
          </p:cNvPr>
          <p:cNvSpPr txBox="1"/>
          <p:nvPr/>
        </p:nvSpPr>
        <p:spPr>
          <a:xfrm>
            <a:off x="8670949" y="4803847"/>
            <a:ext cx="2909385" cy="338554"/>
          </a:xfrm>
          <a:prstGeom prst="rect">
            <a:avLst/>
          </a:prstGeom>
          <a:solidFill>
            <a:schemeClr val="tx1">
              <a:lumMod val="10000"/>
              <a:lumOff val="90000"/>
            </a:schemeClr>
          </a:solidFill>
        </p:spPr>
        <p:txBody>
          <a:bodyPr wrap="square">
            <a:spAutoFit/>
          </a:bodyPr>
          <a:lstStyle>
            <a:defPPr>
              <a:defRPr lang="en-US"/>
            </a:defPPr>
            <a:lvl1pPr>
              <a:defRPr sz="1600">
                <a:solidFill>
                  <a:schemeClr val="bg1"/>
                </a:solidFill>
              </a:defRPr>
            </a:lvl1pPr>
          </a:lstStyle>
          <a:p>
            <a:r>
              <a:rPr lang="en-US"/>
              <a:t>Model</a:t>
            </a:r>
          </a:p>
        </p:txBody>
      </p:sp>
      <p:sp>
        <p:nvSpPr>
          <p:cNvPr id="1050" name="TextBox 1049">
            <a:extLst>
              <a:ext uri="{FF2B5EF4-FFF2-40B4-BE49-F238E27FC236}">
                <a16:creationId xmlns:a16="http://schemas.microsoft.com/office/drawing/2014/main" id="{E25EE3F6-F64B-47CB-A983-929C09843184}"/>
              </a:ext>
            </a:extLst>
          </p:cNvPr>
          <p:cNvSpPr txBox="1"/>
          <p:nvPr/>
        </p:nvSpPr>
        <p:spPr>
          <a:xfrm>
            <a:off x="8635073" y="4757191"/>
            <a:ext cx="2909385" cy="338554"/>
          </a:xfrm>
          <a:prstGeom prst="rect">
            <a:avLst/>
          </a:prstGeom>
          <a:solidFill>
            <a:schemeClr val="accent2"/>
          </a:solidFill>
        </p:spPr>
        <p:txBody>
          <a:bodyPr wrap="square">
            <a:spAutoFit/>
          </a:bodyPr>
          <a:lstStyle>
            <a:defPPr>
              <a:defRPr lang="en-US"/>
            </a:defPPr>
            <a:lvl1pPr>
              <a:defRPr sz="1600">
                <a:solidFill>
                  <a:schemeClr val="bg1"/>
                </a:solidFill>
              </a:defRPr>
            </a:lvl1pPr>
          </a:lstStyle>
          <a:p>
            <a:r>
              <a:rPr lang="en-US"/>
              <a:t>Model</a:t>
            </a:r>
          </a:p>
        </p:txBody>
      </p:sp>
    </p:spTree>
    <p:extLst>
      <p:ext uri="{BB962C8B-B14F-4D97-AF65-F5344CB8AC3E}">
        <p14:creationId xmlns:p14="http://schemas.microsoft.com/office/powerpoint/2010/main" val="1706512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c1bd924-0a6a-4aa9-aa89-c980316c0449}" enabled="0" method="" siteId="{ec1bd924-0a6a-4aa9-aa89-c980316c0449}" removed="1"/>
</clbl:labelList>
</file>

<file path=docProps/app.xml><?xml version="1.0" encoding="utf-8"?>
<Properties xmlns="http://schemas.openxmlformats.org/officeDocument/2006/extended-properties" xmlns:vt="http://schemas.openxmlformats.org/officeDocument/2006/docPropsVTypes">
  <TotalTime>220</TotalTime>
  <Words>1195</Words>
  <Application>Microsoft Office PowerPoint</Application>
  <PresentationFormat>Widescreen</PresentationFormat>
  <Paragraphs>253</Paragraphs>
  <Slides>14</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4" baseType="lpstr">
      <vt:lpstr>Arial</vt:lpstr>
      <vt:lpstr>Arial,Sans-Serif</vt:lpstr>
      <vt:lpstr>Avenir Next LT Pro</vt:lpstr>
      <vt:lpstr>Calibri</vt:lpstr>
      <vt:lpstr>Montserrat</vt:lpstr>
      <vt:lpstr>Posterama</vt:lpstr>
      <vt:lpstr>Segoe UI</vt:lpstr>
      <vt:lpstr>Söhne</vt:lpstr>
      <vt:lpstr>SplashVTI</vt:lpstr>
      <vt:lpstr>think-cell Slide</vt:lpstr>
      <vt:lpstr>SafeNav - Ottawa</vt:lpstr>
      <vt:lpstr>|Problem Statement</vt:lpstr>
      <vt:lpstr>|Data Collection and Dataset Overview</vt:lpstr>
      <vt:lpstr>|Data Cleaning and Preparation</vt:lpstr>
      <vt:lpstr>|Data Modelling</vt:lpstr>
      <vt:lpstr>|Data Analysis </vt:lpstr>
      <vt:lpstr>|Data Analysis </vt:lpstr>
      <vt:lpstr>|Data Visualization &amp; Interactivity</vt:lpstr>
      <vt:lpstr>|Modeling</vt:lpstr>
      <vt:lpstr>|Geo Clustering</vt:lpstr>
      <vt:lpstr>|Forecast and outputs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the project</dc:title>
  <dc:creator>Siju Philip</dc:creator>
  <cp:lastModifiedBy>Arit Akpan</cp:lastModifiedBy>
  <cp:revision>90</cp:revision>
  <dcterms:created xsi:type="dcterms:W3CDTF">2023-10-31T05:50:05Z</dcterms:created>
  <dcterms:modified xsi:type="dcterms:W3CDTF">2024-01-08T15:07:43Z</dcterms:modified>
</cp:coreProperties>
</file>